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</p:sldIdLst>
  <p:sldSz cy="5143500" cx="9144000"/>
  <p:notesSz cx="6858000" cy="9144000"/>
  <p:embeddedFontLst>
    <p:embeddedFont>
      <p:font typeface="Nunito"/>
      <p:regular r:id="rId67"/>
      <p:bold r:id="rId68"/>
      <p:italic r:id="rId69"/>
      <p:boldItalic r:id="rId70"/>
    </p:embeddedFont>
    <p:embeddedFont>
      <p:font typeface="Do Hyeon"/>
      <p:regular r:id="rId71"/>
    </p:embeddedFont>
    <p:embeddedFont>
      <p:font typeface="Nunito ExtraBold"/>
      <p:bold r:id="rId72"/>
      <p:boldItalic r:id="rId73"/>
    </p:embeddedFont>
    <p:embeddedFont>
      <p:font typeface="Song Myung"/>
      <p:regular r:id="rId74"/>
    </p:embeddedFont>
    <p:embeddedFont>
      <p:font typeface="Nanum Gothic"/>
      <p:regular r:id="rId75"/>
      <p:bold r:id="rId7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NunitoExtraBold-boldItalic.fntdata"/><Relationship Id="rId72" Type="http://schemas.openxmlformats.org/officeDocument/2006/relationships/font" Target="fonts/NunitoExtraBold-bold.fntdata"/><Relationship Id="rId31" Type="http://schemas.openxmlformats.org/officeDocument/2006/relationships/slide" Target="slides/slide25.xml"/><Relationship Id="rId75" Type="http://schemas.openxmlformats.org/officeDocument/2006/relationships/font" Target="fonts/NanumGothic-regular.fntdata"/><Relationship Id="rId30" Type="http://schemas.openxmlformats.org/officeDocument/2006/relationships/slide" Target="slides/slide24.xml"/><Relationship Id="rId74" Type="http://schemas.openxmlformats.org/officeDocument/2006/relationships/font" Target="fonts/SongMyung-regular.fntdata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76" Type="http://schemas.openxmlformats.org/officeDocument/2006/relationships/font" Target="fonts/NanumGothic-bold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DoHyeon-regular.fntdata"/><Relationship Id="rId70" Type="http://schemas.openxmlformats.org/officeDocument/2006/relationships/font" Target="fonts/Nunito-bold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font" Target="fonts/Nunito-bold.fntdata"/><Relationship Id="rId23" Type="http://schemas.openxmlformats.org/officeDocument/2006/relationships/slide" Target="slides/slide17.xml"/><Relationship Id="rId67" Type="http://schemas.openxmlformats.org/officeDocument/2006/relationships/font" Target="fonts/Nunito-regular.fntdata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Nunito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png>
</file>

<file path=ppt/media/image48.jpg>
</file>

<file path=ppt/media/image49.jpg>
</file>

<file path=ppt/media/image5.jpg>
</file>

<file path=ppt/media/image50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b1438e2b7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eb1438e2b7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eb1438e2b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eb1438e2b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af3759343_1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eaf3759343_1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eaf3759343_1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eaf3759343_1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eaf3759343_1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eaf3759343_1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eaf3759343_1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eaf3759343_1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eaf3759343_1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eaf3759343_1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af3759343_1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eaf3759343_1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eaf3759343_1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eaf3759343_1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eaf3759343_1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eaf3759343_1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b1438e2b7_6_4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eb1438e2b7_6_4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eb1438e2b7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eb1438e2b7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eaf3759343_1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eaf3759343_1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eaf375934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eaf375934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eaf3759343_1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eaf3759343_1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eaf3759343_1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eaf3759343_1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eaf375934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eaf375934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eaf375934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eaf375934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af3759343_1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af3759343_1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eaf3759343_8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eaf3759343_8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eaf375934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eaf375934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eb1438e2b7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eb1438e2b7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eaf3759343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eaf375934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eaf3759343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eaf375934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eaf3759343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eaf375934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eaf3759343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eaf3759343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eaf3759343_15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eaf3759343_1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b1438e2b7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eb1438e2b7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eaf3759343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eaf3759343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eaf3759343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eaf3759343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eb1438e2b7_6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eb1438e2b7_6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eb1438e2b7_6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eb1438e2b7_6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eb1438e2b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eb1438e2b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eb1438e2b7_6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eb1438e2b7_6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eb1438e2b7_6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eb1438e2b7_6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eb1438e2b7_6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eb1438e2b7_6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eb1438e2b7_6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eb1438e2b7_6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eb1438e2b7_6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eb1438e2b7_6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eaf3759343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eaf3759343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eaf3759343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eaf3759343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af3759343_6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af3759343_6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eaf3759343_5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eaf3759343_5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eaf3759343_5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eaf3759343_5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eb1438e2b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eb1438e2b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eaf3759343_5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eaf3759343_5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eaf3759343_6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eaf3759343_6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eaf3759343_6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eaf3759343_6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eaf3759343_1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eaf3759343_1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af3759343_1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af3759343_1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eaf3759343_1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eaf3759343_1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eaf3759343_1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eaf3759343_1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eb1438e2b7_6_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eb1438e2b7_6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eb1438e2b7_6_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eb1438e2b7_6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eb1438e2b7_6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eb1438e2b7_6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eb1438e2b7_6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eb1438e2b7_6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eaf3759343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eaf3759343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eb1438e2b7_6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eb1438e2b7_6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af375934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eaf375934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eaf3759343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eaf37593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3" name="Google Shape;133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" name="Google Shape;138;p1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39" name="Google Shape;139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4" name="Google Shape;144;p1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5" name="Google Shape;145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6" name="Google Shape;146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7" name="Google Shape;147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0" name="Google Shape;150;p1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1" name="Google Shape;151;p1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2" name="Google Shape;152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3" name="Google Shape;153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4" name="Google Shape;154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7" name="Google Shape;157;p1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8" name="Google Shape;158;p1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9" name="Google Shape;159;p1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0" name="Google Shape;160;p1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1" name="Google Shape;161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2" name="Google Shape;162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3" name="Google Shape;163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6" name="Google Shape;166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1" name="Google Shape;171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5" name="Google Shape;175;p2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76" name="Google Shape;176;p21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77" name="Google Shape;177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8" name="Google Shape;178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2" name="Google Shape;182;p22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83" name="Google Shape;183;p22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84" name="Google Shape;184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5" name="Google Shape;185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6" name="Google Shape;186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9" name="Google Shape;189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0" name="Google Shape;190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1" name="Google Shape;191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5" name="Google Shape;195;p24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6" name="Google Shape;196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7" name="Google Shape;197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" name="Google Shape;198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b="0" i="0" sz="3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6" name="Google Shape;126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8" name="Google Shape;128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9" name="Google Shape;129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K5rZr6xuS6EUr3W7ezJF9KauA4_aTJeC/view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drive.google.com/file/d/1WGSVw_u-wxRCkFeNCtnfd2qk9wLgmqz8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cfyTby4GgfglgBVV_lJd8BYBc8AfebLm/view" TargetMode="External"/><Relationship Id="rId6" Type="http://schemas.openxmlformats.org/officeDocument/2006/relationships/image" Target="../media/image14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drive.google.com/file/d/1IlFvSKuTXwvzMVYQgwAbomcGFMhVB5zH/view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Sqk54JgchrSs6jSg2Ew8tGLqtGjHRlbO/view" TargetMode="External"/><Relationship Id="rId4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3.png"/><Relationship Id="rId4" Type="http://schemas.openxmlformats.org/officeDocument/2006/relationships/image" Target="../media/image30.png"/><Relationship Id="rId5" Type="http://schemas.openxmlformats.org/officeDocument/2006/relationships/image" Target="../media/image23.jpg"/><Relationship Id="rId6" Type="http://schemas.openxmlformats.org/officeDocument/2006/relationships/image" Target="../media/image4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4.png"/><Relationship Id="rId4" Type="http://schemas.openxmlformats.org/officeDocument/2006/relationships/image" Target="../media/image2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6.png"/><Relationship Id="rId4" Type="http://schemas.openxmlformats.org/officeDocument/2006/relationships/image" Target="../media/image39.png"/><Relationship Id="rId5" Type="http://schemas.openxmlformats.org/officeDocument/2006/relationships/image" Target="../media/image2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0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0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1.png"/><Relationship Id="rId4" Type="http://schemas.openxmlformats.org/officeDocument/2006/relationships/image" Target="../media/image36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8.png"/><Relationship Id="rId4" Type="http://schemas.openxmlformats.org/officeDocument/2006/relationships/image" Target="../media/image3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hyperlink" Target="https://github.com/X-zhangyang/Real-World-Masked-Face-Dataset.git" TargetMode="External"/><Relationship Id="rId4" Type="http://schemas.openxmlformats.org/officeDocument/2006/relationships/hyperlink" Target="https://github.com/UniversalDataTool/coronavirus-mask-image-dataset.git" TargetMode="External"/><Relationship Id="rId5" Type="http://schemas.openxmlformats.org/officeDocument/2006/relationships/image" Target="../media/image48.jpg"/><Relationship Id="rId6" Type="http://schemas.openxmlformats.org/officeDocument/2006/relationships/image" Target="../media/image47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5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7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hyperlink" Target="http://drive.google.com/file/d/1nixGYfWJx6mQYrV3eTDfMovyD4NR-Cem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3C5eDJcX14X0Yda124i1CjQ3NvxVkw6h/view" TargetMode="Externa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hyperlink" Target="http://drive.google.com/file/d/1_qYvc4hovT_D88ta6adjnle59doDnu8X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Jlnvw3C_SxFdNQuc0thqx5IcIU0NsiZC/view" TargetMode="Externa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43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49.jpg"/><Relationship Id="rId4" Type="http://schemas.openxmlformats.org/officeDocument/2006/relationships/image" Target="../media/image44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4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/>
          <p:nvPr>
            <p:ph idx="1" type="subTitle"/>
          </p:nvPr>
        </p:nvSpPr>
        <p:spPr>
          <a:xfrm>
            <a:off x="2349450" y="3666075"/>
            <a:ext cx="44451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Do Hyeon"/>
                <a:ea typeface="Do Hyeon"/>
                <a:cs typeface="Do Hyeon"/>
                <a:sym typeface="Do Hyeon"/>
              </a:rPr>
              <a:t>안광필, 김민석, 유연중, 오준원, 이윤성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04" name="Google Shape;20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7275" y="4417275"/>
            <a:ext cx="1554900" cy="44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5"/>
          <p:cNvSpPr txBox="1"/>
          <p:nvPr/>
        </p:nvSpPr>
        <p:spPr>
          <a:xfrm>
            <a:off x="2222550" y="1934975"/>
            <a:ext cx="4698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500">
                <a:latin typeface="Do Hyeon"/>
                <a:ea typeface="Do Hyeon"/>
                <a:cs typeface="Do Hyeon"/>
                <a:sym typeface="Do Hyeon"/>
              </a:rPr>
              <a:t>박물관 안내로봇</a:t>
            </a:r>
            <a:endParaRPr sz="45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4"/>
          <p:cNvSpPr txBox="1"/>
          <p:nvPr>
            <p:ph type="title"/>
          </p:nvPr>
        </p:nvSpPr>
        <p:spPr>
          <a:xfrm>
            <a:off x="819150" y="7049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/>
              <a:t>IMU, PIR 센서 값 전달</a:t>
            </a:r>
            <a:endParaRPr b="1"/>
          </a:p>
        </p:txBody>
      </p:sp>
      <p:sp>
        <p:nvSpPr>
          <p:cNvPr id="306" name="Google Shape;306;p34"/>
          <p:cNvSpPr txBox="1"/>
          <p:nvPr/>
        </p:nvSpPr>
        <p:spPr>
          <a:xfrm>
            <a:off x="5371250" y="3383275"/>
            <a:ext cx="9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7" name="Google Shape;307;p34" title="IMG_0179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2588" y="1571425"/>
            <a:ext cx="4238833" cy="317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/>
              <a:t>IMU 센서 활용</a:t>
            </a:r>
            <a:endParaRPr/>
          </a:p>
        </p:txBody>
      </p:sp>
      <p:sp>
        <p:nvSpPr>
          <p:cNvPr id="313" name="Google Shape;313;p35"/>
          <p:cNvSpPr txBox="1"/>
          <p:nvPr>
            <p:ph idx="1" type="body"/>
          </p:nvPr>
        </p:nvSpPr>
        <p:spPr>
          <a:xfrm>
            <a:off x="819150" y="21740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ko"/>
              <a:t>쓰레드로 실시간 IMU 값 측정하여 각도 계산</a:t>
            </a:r>
            <a:endParaRPr b="1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ko"/>
              <a:t>목표 방향에서 5도 이상 벗어날 시  회전하여 조정</a:t>
            </a:r>
            <a:endParaRPr b="1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ko"/>
              <a:t>5도에서 2도 사이는 바퀴의 속도 제어로 방향 조정</a:t>
            </a:r>
            <a:endParaRPr b="1"/>
          </a:p>
        </p:txBody>
      </p:sp>
      <p:pic>
        <p:nvPicPr>
          <p:cNvPr id="314" name="Google Shape;314;p35"/>
          <p:cNvPicPr preferRelativeResize="0"/>
          <p:nvPr/>
        </p:nvPicPr>
        <p:blipFill rotWithShape="1">
          <a:blip r:embed="rId3">
            <a:alphaModFix/>
          </a:blip>
          <a:srcRect b="0" l="0" r="50074" t="0"/>
          <a:stretch/>
        </p:blipFill>
        <p:spPr>
          <a:xfrm>
            <a:off x="4952300" y="1807375"/>
            <a:ext cx="3372549" cy="28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6"/>
          <p:cNvSpPr txBox="1"/>
          <p:nvPr>
            <p:ph type="title"/>
          </p:nvPr>
        </p:nvSpPr>
        <p:spPr>
          <a:xfrm>
            <a:off x="819150" y="7362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2차원 배열 맵핑</a:t>
            </a:r>
            <a:endParaRPr b="1"/>
          </a:p>
        </p:txBody>
      </p:sp>
      <p:sp>
        <p:nvSpPr>
          <p:cNvPr id="320" name="Google Shape;320;p36"/>
          <p:cNvSpPr txBox="1"/>
          <p:nvPr>
            <p:ph idx="1" type="body"/>
          </p:nvPr>
        </p:nvSpPr>
        <p:spPr>
          <a:xfrm>
            <a:off x="929625" y="1594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ko" sz="2000"/>
              <a:t>Serbot 위치 : 1</a:t>
            </a:r>
            <a:endParaRPr b="1" sz="2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000"/>
              <a:buChar char="-"/>
            </a:pPr>
            <a:r>
              <a:rPr b="1" lang="ko" sz="2000"/>
              <a:t>목표 위치 : 2</a:t>
            </a:r>
            <a:endParaRPr b="1" sz="2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000"/>
              <a:buChar char="-"/>
            </a:pPr>
            <a:r>
              <a:rPr b="1" lang="ko" sz="2000"/>
              <a:t>중간 지점 : 3</a:t>
            </a:r>
            <a:endParaRPr b="1" sz="2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000"/>
              <a:buChar char="-"/>
            </a:pPr>
            <a:r>
              <a:rPr b="1" lang="ko" sz="2000"/>
              <a:t>장애물 : 4</a:t>
            </a:r>
            <a:endParaRPr b="1" sz="2000"/>
          </a:p>
        </p:txBody>
      </p:sp>
      <p:sp>
        <p:nvSpPr>
          <p:cNvPr id="321" name="Google Shape;321;p36"/>
          <p:cNvSpPr/>
          <p:nvPr/>
        </p:nvSpPr>
        <p:spPr>
          <a:xfrm>
            <a:off x="5195325" y="1594725"/>
            <a:ext cx="3240000" cy="32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6"/>
          <p:cNvSpPr txBox="1"/>
          <p:nvPr/>
        </p:nvSpPr>
        <p:spPr>
          <a:xfrm>
            <a:off x="5379575" y="1690875"/>
            <a:ext cx="31527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6200">
                <a:latin typeface="Calibri"/>
                <a:ea typeface="Calibri"/>
                <a:cs typeface="Calibri"/>
                <a:sym typeface="Calibri"/>
              </a:rPr>
              <a:t>2 0 0 3 0</a:t>
            </a:r>
            <a:endParaRPr sz="6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6200">
                <a:latin typeface="Calibri"/>
                <a:ea typeface="Calibri"/>
                <a:cs typeface="Calibri"/>
                <a:sym typeface="Calibri"/>
              </a:rPr>
              <a:t>4 4 4 0 4 </a:t>
            </a:r>
            <a:endParaRPr sz="6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6200">
                <a:latin typeface="Calibri"/>
                <a:ea typeface="Calibri"/>
                <a:cs typeface="Calibri"/>
                <a:sym typeface="Calibri"/>
              </a:rPr>
              <a:t>1 0 0 3 0</a:t>
            </a:r>
            <a:endParaRPr sz="3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/>
          <p:nvPr>
            <p:ph type="title"/>
          </p:nvPr>
        </p:nvSpPr>
        <p:spPr>
          <a:xfrm>
            <a:off x="819150" y="675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2차원 배열 맵핑</a:t>
            </a:r>
            <a:endParaRPr/>
          </a:p>
        </p:txBody>
      </p:sp>
      <p:sp>
        <p:nvSpPr>
          <p:cNvPr id="328" name="Google Shape;328;p37"/>
          <p:cNvSpPr txBox="1"/>
          <p:nvPr>
            <p:ph idx="1" type="body"/>
          </p:nvPr>
        </p:nvSpPr>
        <p:spPr>
          <a:xfrm>
            <a:off x="530500" y="19759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b="1" lang="ko" sz="1700"/>
              <a:t>목적지와 출발지의 0번째 인덱스 비교</a:t>
            </a:r>
            <a:endParaRPr b="1"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b="1" lang="ko" sz="1700"/>
              <a:t>거치지 않는 중간 지점 0으로 변경</a:t>
            </a:r>
            <a:endParaRPr b="1" sz="1700"/>
          </a:p>
        </p:txBody>
      </p:sp>
      <p:sp>
        <p:nvSpPr>
          <p:cNvPr id="329" name="Google Shape;329;p37"/>
          <p:cNvSpPr/>
          <p:nvPr/>
        </p:nvSpPr>
        <p:spPr>
          <a:xfrm>
            <a:off x="5024950" y="1535525"/>
            <a:ext cx="3240000" cy="32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7"/>
          <p:cNvSpPr txBox="1"/>
          <p:nvPr/>
        </p:nvSpPr>
        <p:spPr>
          <a:xfrm>
            <a:off x="5208475" y="1408475"/>
            <a:ext cx="31527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2 0 0 3 0 0 0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4 4 4 0 4 4 4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1 0 0 3 0 0 0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4 4 4 0 4 4 4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0 0 0 3 0 0 0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8"/>
          <p:cNvSpPr txBox="1"/>
          <p:nvPr>
            <p:ph type="title"/>
          </p:nvPr>
        </p:nvSpPr>
        <p:spPr>
          <a:xfrm>
            <a:off x="819150" y="675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2차원 배열 맵핑</a:t>
            </a:r>
            <a:endParaRPr/>
          </a:p>
        </p:txBody>
      </p:sp>
      <p:sp>
        <p:nvSpPr>
          <p:cNvPr id="336" name="Google Shape;336;p38"/>
          <p:cNvSpPr txBox="1"/>
          <p:nvPr>
            <p:ph idx="1" type="body"/>
          </p:nvPr>
        </p:nvSpPr>
        <p:spPr>
          <a:xfrm>
            <a:off x="376150" y="19978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b="1" lang="ko" sz="1700"/>
              <a:t>목적지와 중간지점들의 0번째 인덱스 비교</a:t>
            </a:r>
            <a:endParaRPr b="1"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b="1" lang="ko" sz="1700"/>
              <a:t>제일 가까운 중간지점으로 이동</a:t>
            </a:r>
            <a:endParaRPr b="1" sz="1700"/>
          </a:p>
        </p:txBody>
      </p:sp>
      <p:sp>
        <p:nvSpPr>
          <p:cNvPr id="337" name="Google Shape;337;p38"/>
          <p:cNvSpPr/>
          <p:nvPr/>
        </p:nvSpPr>
        <p:spPr>
          <a:xfrm>
            <a:off x="5024950" y="1535525"/>
            <a:ext cx="3240000" cy="32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8"/>
          <p:cNvSpPr txBox="1"/>
          <p:nvPr/>
        </p:nvSpPr>
        <p:spPr>
          <a:xfrm>
            <a:off x="5208475" y="1408475"/>
            <a:ext cx="31527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2 0 0 3 0 0 0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4 4 4 0 4 4 4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1 0 0 3 0 0 0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4 4 4 0 4 4 4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0 0 0 0 0 0 0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9"/>
          <p:cNvSpPr txBox="1"/>
          <p:nvPr>
            <p:ph type="title"/>
          </p:nvPr>
        </p:nvSpPr>
        <p:spPr>
          <a:xfrm>
            <a:off x="819150" y="675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2차원 배열 맵핑</a:t>
            </a:r>
            <a:endParaRPr/>
          </a:p>
        </p:txBody>
      </p:sp>
      <p:sp>
        <p:nvSpPr>
          <p:cNvPr id="344" name="Google Shape;344;p39"/>
          <p:cNvSpPr txBox="1"/>
          <p:nvPr>
            <p:ph idx="1" type="body"/>
          </p:nvPr>
        </p:nvSpPr>
        <p:spPr>
          <a:xfrm>
            <a:off x="582325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b="1" lang="ko" sz="1700"/>
              <a:t>통과한 중간지점은 0으로 변경</a:t>
            </a:r>
            <a:endParaRPr b="1"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b="1" lang="ko" sz="1700"/>
              <a:t>제일 가까운 중간지점으로 이동</a:t>
            </a:r>
            <a:endParaRPr b="1" sz="1700"/>
          </a:p>
        </p:txBody>
      </p:sp>
      <p:sp>
        <p:nvSpPr>
          <p:cNvPr id="345" name="Google Shape;345;p39"/>
          <p:cNvSpPr/>
          <p:nvPr/>
        </p:nvSpPr>
        <p:spPr>
          <a:xfrm>
            <a:off x="5024950" y="1535525"/>
            <a:ext cx="3240000" cy="32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9"/>
          <p:cNvSpPr txBox="1"/>
          <p:nvPr/>
        </p:nvSpPr>
        <p:spPr>
          <a:xfrm>
            <a:off x="5208475" y="1408475"/>
            <a:ext cx="31527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2 0 0 3 0 0 0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4 4 4 0 4 4 4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0 0 0 1 0 0 0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4 4 4 0 4 4 4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0 0 0 0 0 0 0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0"/>
          <p:cNvSpPr txBox="1"/>
          <p:nvPr>
            <p:ph type="title"/>
          </p:nvPr>
        </p:nvSpPr>
        <p:spPr>
          <a:xfrm>
            <a:off x="819150" y="675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2차원 배열 맵핑</a:t>
            </a:r>
            <a:endParaRPr/>
          </a:p>
        </p:txBody>
      </p:sp>
      <p:sp>
        <p:nvSpPr>
          <p:cNvPr id="352" name="Google Shape;352;p40"/>
          <p:cNvSpPr txBox="1"/>
          <p:nvPr>
            <p:ph idx="1" type="body"/>
          </p:nvPr>
        </p:nvSpPr>
        <p:spPr>
          <a:xfrm>
            <a:off x="456500" y="19833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b="1" lang="ko" sz="1700"/>
              <a:t>현재위치 1번째 인덱스에 목적지 유무 확인</a:t>
            </a:r>
            <a:endParaRPr b="1"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b="1" lang="ko" sz="1700"/>
              <a:t>확인 후 목적지로 이동</a:t>
            </a:r>
            <a:endParaRPr b="1" sz="1700"/>
          </a:p>
        </p:txBody>
      </p:sp>
      <p:sp>
        <p:nvSpPr>
          <p:cNvPr id="353" name="Google Shape;353;p40"/>
          <p:cNvSpPr/>
          <p:nvPr/>
        </p:nvSpPr>
        <p:spPr>
          <a:xfrm>
            <a:off x="5246225" y="1535525"/>
            <a:ext cx="3240000" cy="32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40"/>
          <p:cNvSpPr txBox="1"/>
          <p:nvPr/>
        </p:nvSpPr>
        <p:spPr>
          <a:xfrm>
            <a:off x="5422325" y="1408475"/>
            <a:ext cx="31527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2 0 0 1 0 0 0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4 4 4 0 4 4 4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0 0 0 0 0 0 0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4 4 4 0 4 4 4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0 0 0 0 0 0 0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 txBox="1"/>
          <p:nvPr>
            <p:ph type="title"/>
          </p:nvPr>
        </p:nvSpPr>
        <p:spPr>
          <a:xfrm>
            <a:off x="819150" y="675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2차원 배열 맵핑</a:t>
            </a:r>
            <a:endParaRPr/>
          </a:p>
        </p:txBody>
      </p:sp>
      <p:sp>
        <p:nvSpPr>
          <p:cNvPr id="360" name="Google Shape;360;p41"/>
          <p:cNvSpPr txBox="1"/>
          <p:nvPr>
            <p:ph idx="1" type="body"/>
          </p:nvPr>
        </p:nvSpPr>
        <p:spPr>
          <a:xfrm>
            <a:off x="456500" y="19833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b="1" lang="ko" sz="1700"/>
              <a:t>좌표 하나당 대략적인 이동시간 측정</a:t>
            </a:r>
            <a:endParaRPr b="1"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b="1" lang="ko" sz="1700"/>
              <a:t>오차가 생긴 현재위치를 재설정 하는 지점</a:t>
            </a:r>
            <a:endParaRPr b="1" sz="1700"/>
          </a:p>
        </p:txBody>
      </p:sp>
      <p:sp>
        <p:nvSpPr>
          <p:cNvPr id="361" name="Google Shape;361;p41"/>
          <p:cNvSpPr/>
          <p:nvPr/>
        </p:nvSpPr>
        <p:spPr>
          <a:xfrm>
            <a:off x="5208475" y="1535525"/>
            <a:ext cx="3240000" cy="32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41"/>
          <p:cNvSpPr txBox="1"/>
          <p:nvPr/>
        </p:nvSpPr>
        <p:spPr>
          <a:xfrm>
            <a:off x="5408300" y="1408475"/>
            <a:ext cx="31527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 0 0 0 0 0 0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4 4 4 0 4 4 4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0 0 0 0 0 0 0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4 4 4 0 4 4 4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>
                <a:latin typeface="Calibri"/>
                <a:ea typeface="Calibri"/>
                <a:cs typeface="Calibri"/>
                <a:sym typeface="Calibri"/>
              </a:rPr>
              <a:t>0 0 0 0 0 0 0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/>
              <a:t>LIDAR - 장애물 회피</a:t>
            </a:r>
            <a:endParaRPr b="1"/>
          </a:p>
        </p:txBody>
      </p:sp>
      <p:sp>
        <p:nvSpPr>
          <p:cNvPr id="368" name="Google Shape;368;p42"/>
          <p:cNvSpPr txBox="1"/>
          <p:nvPr>
            <p:ph idx="1" type="body"/>
          </p:nvPr>
        </p:nvSpPr>
        <p:spPr>
          <a:xfrm>
            <a:off x="560125" y="22761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ko" sz="1400"/>
              <a:t>쓰레드로 실시간 라이더 값 측정</a:t>
            </a:r>
            <a:endParaRPr b="1"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083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b="1" lang="ko" sz="1400"/>
              <a:t>330 ~ 30도의 최소값이 27이하인 경우 정지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083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b="1" lang="ko" sz="1400"/>
              <a:t>30 ~ 70도와  290 ~ 330도의 최소값이 23이하인 경우</a:t>
            </a:r>
            <a:endParaRPr b="1" sz="1400"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400"/>
              <a:t>좌 우로 이동하여 부딪힘 방지</a:t>
            </a:r>
            <a:endParaRPr b="1" sz="1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2"/>
          <p:cNvSpPr/>
          <p:nvPr/>
        </p:nvSpPr>
        <p:spPr>
          <a:xfrm>
            <a:off x="5749625" y="2782700"/>
            <a:ext cx="1800000" cy="180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2"/>
          <p:cNvSpPr/>
          <p:nvPr/>
        </p:nvSpPr>
        <p:spPr>
          <a:xfrm>
            <a:off x="6199625" y="3168950"/>
            <a:ext cx="900000" cy="900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1" name="Google Shape;371;p42"/>
          <p:cNvCxnSpPr>
            <a:stCxn id="370" idx="1"/>
          </p:cNvCxnSpPr>
          <p:nvPr/>
        </p:nvCxnSpPr>
        <p:spPr>
          <a:xfrm rot="10800000">
            <a:off x="5366027" y="2117252"/>
            <a:ext cx="965400" cy="118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42"/>
          <p:cNvCxnSpPr>
            <a:stCxn id="370" idx="7"/>
          </p:cNvCxnSpPr>
          <p:nvPr/>
        </p:nvCxnSpPr>
        <p:spPr>
          <a:xfrm flipH="1" rot="10800000">
            <a:off x="6967823" y="2072852"/>
            <a:ext cx="787800" cy="122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p42"/>
          <p:cNvCxnSpPr>
            <a:stCxn id="370" idx="2"/>
          </p:cNvCxnSpPr>
          <p:nvPr/>
        </p:nvCxnSpPr>
        <p:spPr>
          <a:xfrm rot="10800000">
            <a:off x="4645625" y="3108350"/>
            <a:ext cx="1554000" cy="51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42"/>
          <p:cNvCxnSpPr>
            <a:stCxn id="370" idx="6"/>
          </p:cNvCxnSpPr>
          <p:nvPr/>
        </p:nvCxnSpPr>
        <p:spPr>
          <a:xfrm flipH="1" rot="10800000">
            <a:off x="7099625" y="3160250"/>
            <a:ext cx="1448100" cy="45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5" name="Google Shape;375;p42"/>
          <p:cNvSpPr txBox="1"/>
          <p:nvPr/>
        </p:nvSpPr>
        <p:spPr>
          <a:xfrm>
            <a:off x="5968775" y="2091338"/>
            <a:ext cx="136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Calibri"/>
                <a:ea typeface="Calibri"/>
                <a:cs typeface="Calibri"/>
                <a:sym typeface="Calibri"/>
              </a:rPr>
              <a:t>최소값 27cm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42"/>
          <p:cNvSpPr txBox="1"/>
          <p:nvPr/>
        </p:nvSpPr>
        <p:spPr>
          <a:xfrm>
            <a:off x="4387925" y="2782688"/>
            <a:ext cx="136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Calibri"/>
                <a:ea typeface="Calibri"/>
                <a:cs typeface="Calibri"/>
                <a:sym typeface="Calibri"/>
              </a:rPr>
              <a:t>최소값 23cm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42"/>
          <p:cNvSpPr txBox="1"/>
          <p:nvPr/>
        </p:nvSpPr>
        <p:spPr>
          <a:xfrm>
            <a:off x="7549625" y="2782700"/>
            <a:ext cx="136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Calibri"/>
                <a:ea typeface="Calibri"/>
                <a:cs typeface="Calibri"/>
                <a:sym typeface="Calibri"/>
              </a:rPr>
              <a:t>최소값 23cm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/>
              <a:t>LIDAR - 현재 좌표 재설정</a:t>
            </a:r>
            <a:endParaRPr/>
          </a:p>
        </p:txBody>
      </p:sp>
      <p:sp>
        <p:nvSpPr>
          <p:cNvPr id="383" name="Google Shape;383;p43"/>
          <p:cNvSpPr txBox="1"/>
          <p:nvPr>
            <p:ph idx="1" type="body"/>
          </p:nvPr>
        </p:nvSpPr>
        <p:spPr>
          <a:xfrm>
            <a:off x="819150" y="17408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ko" sz="1500"/>
              <a:t>중간지점 주변에 있을 때 중간지점의 특징인</a:t>
            </a:r>
            <a:endParaRPr b="1" sz="15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500"/>
              <a:t> 좌우 벽과의 거리가 2m 이상일 경우</a:t>
            </a:r>
            <a:endParaRPr b="1" sz="15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500"/>
              <a:t>현재 위치에서 벗어나 중간지점으로 위치 설정</a:t>
            </a:r>
            <a:endParaRPr b="1" sz="15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-"/>
            </a:pPr>
            <a:r>
              <a:rPr b="1" lang="ko" sz="1500"/>
              <a:t> 라이더 값에 오류가 있을 수 있으니 라이더 값의</a:t>
            </a:r>
            <a:endParaRPr b="1" sz="15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500"/>
              <a:t>일정범위의 평균값 그리고 3번 연속 2m 이상 값을</a:t>
            </a:r>
            <a:endParaRPr b="1" sz="1500"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ko" sz="1500"/>
              <a:t> 가져왔을 경우에만 적용</a:t>
            </a:r>
            <a:endParaRPr b="1" sz="1500"/>
          </a:p>
        </p:txBody>
      </p:sp>
      <p:sp>
        <p:nvSpPr>
          <p:cNvPr id="384" name="Google Shape;384;p43"/>
          <p:cNvSpPr/>
          <p:nvPr/>
        </p:nvSpPr>
        <p:spPr>
          <a:xfrm>
            <a:off x="6053050" y="2314725"/>
            <a:ext cx="1800000" cy="180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3"/>
          <p:cNvSpPr/>
          <p:nvPr/>
        </p:nvSpPr>
        <p:spPr>
          <a:xfrm>
            <a:off x="6503400" y="2764725"/>
            <a:ext cx="900000" cy="900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6" name="Google Shape;386;p43"/>
          <p:cNvCxnSpPr/>
          <p:nvPr/>
        </p:nvCxnSpPr>
        <p:spPr>
          <a:xfrm rot="10800000">
            <a:off x="5498700" y="3214725"/>
            <a:ext cx="87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7" name="Google Shape;387;p43"/>
          <p:cNvCxnSpPr/>
          <p:nvPr/>
        </p:nvCxnSpPr>
        <p:spPr>
          <a:xfrm>
            <a:off x="7533925" y="3210975"/>
            <a:ext cx="8808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8" name="Google Shape;388;p43"/>
          <p:cNvSpPr txBox="1"/>
          <p:nvPr/>
        </p:nvSpPr>
        <p:spPr>
          <a:xfrm>
            <a:off x="5455175" y="2764725"/>
            <a:ext cx="91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2m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43"/>
          <p:cNvSpPr txBox="1"/>
          <p:nvPr/>
        </p:nvSpPr>
        <p:spPr>
          <a:xfrm>
            <a:off x="7533925" y="2764725"/>
            <a:ext cx="91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2m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BEB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37276" y="-198850"/>
            <a:ext cx="9579900" cy="51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6"/>
          <p:cNvSpPr/>
          <p:nvPr/>
        </p:nvSpPr>
        <p:spPr>
          <a:xfrm>
            <a:off x="3025864" y="336309"/>
            <a:ext cx="666600" cy="666600"/>
          </a:xfrm>
          <a:prstGeom prst="ellipse">
            <a:avLst/>
          </a:prstGeom>
          <a:solidFill>
            <a:srgbClr val="F2F2F2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397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3618432" y="1049828"/>
            <a:ext cx="666600" cy="666600"/>
          </a:xfrm>
          <a:prstGeom prst="ellipse">
            <a:avLst/>
          </a:prstGeom>
          <a:solidFill>
            <a:srgbClr val="F2F2F2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397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3" name="Google Shape;213;p26"/>
          <p:cNvSpPr/>
          <p:nvPr/>
        </p:nvSpPr>
        <p:spPr>
          <a:xfrm>
            <a:off x="4901053" y="1680522"/>
            <a:ext cx="666600" cy="666600"/>
          </a:xfrm>
          <a:prstGeom prst="ellipse">
            <a:avLst/>
          </a:prstGeom>
          <a:solidFill>
            <a:srgbClr val="F2F2F2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397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4" name="Google Shape;214;p26"/>
          <p:cNvSpPr/>
          <p:nvPr/>
        </p:nvSpPr>
        <p:spPr>
          <a:xfrm>
            <a:off x="3241365" y="2311216"/>
            <a:ext cx="666600" cy="666600"/>
          </a:xfrm>
          <a:prstGeom prst="ellipse">
            <a:avLst/>
          </a:prstGeom>
          <a:solidFill>
            <a:srgbClr val="F2F2F2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397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5" name="Google Shape;215;p26"/>
          <p:cNvSpPr/>
          <p:nvPr/>
        </p:nvSpPr>
        <p:spPr>
          <a:xfrm>
            <a:off x="7136173" y="2941910"/>
            <a:ext cx="666600" cy="666600"/>
          </a:xfrm>
          <a:prstGeom prst="ellipse">
            <a:avLst/>
          </a:prstGeom>
          <a:solidFill>
            <a:srgbClr val="F2F2F2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397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6" name="Google Shape;216;p26"/>
          <p:cNvSpPr/>
          <p:nvPr/>
        </p:nvSpPr>
        <p:spPr>
          <a:xfrm>
            <a:off x="5022273" y="3572366"/>
            <a:ext cx="666600" cy="666600"/>
          </a:xfrm>
          <a:prstGeom prst="ellipse">
            <a:avLst/>
          </a:prstGeom>
          <a:solidFill>
            <a:srgbClr val="F2F2F2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397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7" name="Google Shape;217;p26"/>
          <p:cNvSpPr/>
          <p:nvPr/>
        </p:nvSpPr>
        <p:spPr>
          <a:xfrm>
            <a:off x="6234807" y="4203299"/>
            <a:ext cx="666600" cy="666600"/>
          </a:xfrm>
          <a:prstGeom prst="ellipse">
            <a:avLst/>
          </a:prstGeom>
          <a:solidFill>
            <a:srgbClr val="F2F2F2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397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8" name="Google Shape;218;p26"/>
          <p:cNvSpPr/>
          <p:nvPr/>
        </p:nvSpPr>
        <p:spPr>
          <a:xfrm>
            <a:off x="5234061" y="3770985"/>
            <a:ext cx="243032" cy="269371"/>
          </a:xfrm>
          <a:custGeom>
            <a:rect b="b" l="l" r="r" t="t"/>
            <a:pathLst>
              <a:path extrusionOk="0" h="487550" w="439877">
                <a:moveTo>
                  <a:pt x="320012" y="171183"/>
                </a:moveTo>
                <a:lnTo>
                  <a:pt x="323091" y="171646"/>
                </a:lnTo>
                <a:lnTo>
                  <a:pt x="326169" y="172881"/>
                </a:lnTo>
                <a:lnTo>
                  <a:pt x="329094" y="174578"/>
                </a:lnTo>
                <a:lnTo>
                  <a:pt x="331557" y="176894"/>
                </a:lnTo>
                <a:lnTo>
                  <a:pt x="333404" y="179517"/>
                </a:lnTo>
                <a:lnTo>
                  <a:pt x="334944" y="182758"/>
                </a:lnTo>
                <a:lnTo>
                  <a:pt x="335713" y="185845"/>
                </a:lnTo>
                <a:lnTo>
                  <a:pt x="335867" y="188932"/>
                </a:lnTo>
                <a:lnTo>
                  <a:pt x="335405" y="192173"/>
                </a:lnTo>
                <a:lnTo>
                  <a:pt x="334328" y="195260"/>
                </a:lnTo>
                <a:lnTo>
                  <a:pt x="332481" y="198192"/>
                </a:lnTo>
                <a:lnTo>
                  <a:pt x="330326" y="200662"/>
                </a:lnTo>
                <a:lnTo>
                  <a:pt x="307544" y="221035"/>
                </a:lnTo>
                <a:lnTo>
                  <a:pt x="304773" y="223041"/>
                </a:lnTo>
                <a:lnTo>
                  <a:pt x="301848" y="224584"/>
                </a:lnTo>
                <a:lnTo>
                  <a:pt x="298616" y="225356"/>
                </a:lnTo>
                <a:lnTo>
                  <a:pt x="295383" y="225356"/>
                </a:lnTo>
                <a:lnTo>
                  <a:pt x="292304" y="224893"/>
                </a:lnTo>
                <a:lnTo>
                  <a:pt x="289226" y="223658"/>
                </a:lnTo>
                <a:lnTo>
                  <a:pt x="286301" y="222115"/>
                </a:lnTo>
                <a:lnTo>
                  <a:pt x="283838" y="219800"/>
                </a:lnTo>
                <a:lnTo>
                  <a:pt x="281837" y="217022"/>
                </a:lnTo>
                <a:lnTo>
                  <a:pt x="280452" y="213935"/>
                </a:lnTo>
                <a:lnTo>
                  <a:pt x="279682" y="210848"/>
                </a:lnTo>
                <a:lnTo>
                  <a:pt x="279528" y="207607"/>
                </a:lnTo>
                <a:lnTo>
                  <a:pt x="279990" y="204366"/>
                </a:lnTo>
                <a:lnTo>
                  <a:pt x="281067" y="201433"/>
                </a:lnTo>
                <a:lnTo>
                  <a:pt x="282915" y="198655"/>
                </a:lnTo>
                <a:lnTo>
                  <a:pt x="285224" y="196032"/>
                </a:lnTo>
                <a:lnTo>
                  <a:pt x="307698" y="175659"/>
                </a:lnTo>
                <a:lnTo>
                  <a:pt x="310622" y="173652"/>
                </a:lnTo>
                <a:lnTo>
                  <a:pt x="313547" y="172263"/>
                </a:lnTo>
                <a:lnTo>
                  <a:pt x="316626" y="171337"/>
                </a:lnTo>
                <a:close/>
                <a:moveTo>
                  <a:pt x="153539" y="169017"/>
                </a:moveTo>
                <a:lnTo>
                  <a:pt x="320698" y="355370"/>
                </a:lnTo>
                <a:lnTo>
                  <a:pt x="208949" y="455666"/>
                </a:lnTo>
                <a:lnTo>
                  <a:pt x="202603" y="460928"/>
                </a:lnTo>
                <a:lnTo>
                  <a:pt x="195948" y="465572"/>
                </a:lnTo>
                <a:lnTo>
                  <a:pt x="188828" y="470060"/>
                </a:lnTo>
                <a:lnTo>
                  <a:pt x="181399" y="473930"/>
                </a:lnTo>
                <a:lnTo>
                  <a:pt x="173660" y="477490"/>
                </a:lnTo>
                <a:lnTo>
                  <a:pt x="165612" y="480276"/>
                </a:lnTo>
                <a:lnTo>
                  <a:pt x="157563" y="482752"/>
                </a:lnTo>
                <a:lnTo>
                  <a:pt x="149205" y="484764"/>
                </a:lnTo>
                <a:lnTo>
                  <a:pt x="140847" y="486312"/>
                </a:lnTo>
                <a:lnTo>
                  <a:pt x="132489" y="487241"/>
                </a:lnTo>
                <a:lnTo>
                  <a:pt x="123976" y="487550"/>
                </a:lnTo>
                <a:lnTo>
                  <a:pt x="115618" y="487395"/>
                </a:lnTo>
                <a:lnTo>
                  <a:pt x="107415" y="486621"/>
                </a:lnTo>
                <a:lnTo>
                  <a:pt x="99367" y="485383"/>
                </a:lnTo>
                <a:lnTo>
                  <a:pt x="91628" y="483526"/>
                </a:lnTo>
                <a:lnTo>
                  <a:pt x="83889" y="480895"/>
                </a:lnTo>
                <a:lnTo>
                  <a:pt x="76460" y="477799"/>
                </a:lnTo>
                <a:lnTo>
                  <a:pt x="69495" y="474084"/>
                </a:lnTo>
                <a:lnTo>
                  <a:pt x="62839" y="469751"/>
                </a:lnTo>
                <a:lnTo>
                  <a:pt x="56803" y="464643"/>
                </a:lnTo>
                <a:lnTo>
                  <a:pt x="51076" y="459071"/>
                </a:lnTo>
                <a:lnTo>
                  <a:pt x="21359" y="426103"/>
                </a:lnTo>
                <a:lnTo>
                  <a:pt x="16406" y="419757"/>
                </a:lnTo>
                <a:lnTo>
                  <a:pt x="11918" y="413102"/>
                </a:lnTo>
                <a:lnTo>
                  <a:pt x="8358" y="406137"/>
                </a:lnTo>
                <a:lnTo>
                  <a:pt x="5417" y="398708"/>
                </a:lnTo>
                <a:lnTo>
                  <a:pt x="3095" y="391123"/>
                </a:lnTo>
                <a:lnTo>
                  <a:pt x="1393" y="383230"/>
                </a:lnTo>
                <a:lnTo>
                  <a:pt x="464" y="375027"/>
                </a:lnTo>
                <a:lnTo>
                  <a:pt x="0" y="366823"/>
                </a:lnTo>
                <a:lnTo>
                  <a:pt x="155" y="358620"/>
                </a:lnTo>
                <a:lnTo>
                  <a:pt x="929" y="350262"/>
                </a:lnTo>
                <a:lnTo>
                  <a:pt x="2167" y="341904"/>
                </a:lnTo>
                <a:lnTo>
                  <a:pt x="4024" y="333701"/>
                </a:lnTo>
                <a:lnTo>
                  <a:pt x="6346" y="325498"/>
                </a:lnTo>
                <a:lnTo>
                  <a:pt x="9286" y="317449"/>
                </a:lnTo>
                <a:lnTo>
                  <a:pt x="12537" y="309555"/>
                </a:lnTo>
                <a:lnTo>
                  <a:pt x="16406" y="302126"/>
                </a:lnTo>
                <a:lnTo>
                  <a:pt x="20585" y="294852"/>
                </a:lnTo>
                <a:lnTo>
                  <a:pt x="25383" y="287886"/>
                </a:lnTo>
                <a:lnTo>
                  <a:pt x="30491" y="281231"/>
                </a:lnTo>
                <a:lnTo>
                  <a:pt x="35908" y="275040"/>
                </a:lnTo>
                <a:lnTo>
                  <a:pt x="41790" y="269468"/>
                </a:lnTo>
                <a:close/>
                <a:moveTo>
                  <a:pt x="367585" y="156016"/>
                </a:moveTo>
                <a:lnTo>
                  <a:pt x="376834" y="166314"/>
                </a:lnTo>
                <a:lnTo>
                  <a:pt x="382846" y="173648"/>
                </a:lnTo>
                <a:lnTo>
                  <a:pt x="388087" y="181293"/>
                </a:lnTo>
                <a:lnTo>
                  <a:pt x="392403" y="189407"/>
                </a:lnTo>
                <a:lnTo>
                  <a:pt x="396103" y="197676"/>
                </a:lnTo>
                <a:lnTo>
                  <a:pt x="398877" y="206102"/>
                </a:lnTo>
                <a:lnTo>
                  <a:pt x="401035" y="214840"/>
                </a:lnTo>
                <a:lnTo>
                  <a:pt x="402423" y="223577"/>
                </a:lnTo>
                <a:lnTo>
                  <a:pt x="403039" y="232471"/>
                </a:lnTo>
                <a:lnTo>
                  <a:pt x="402885" y="241365"/>
                </a:lnTo>
                <a:lnTo>
                  <a:pt x="402114" y="250103"/>
                </a:lnTo>
                <a:lnTo>
                  <a:pt x="400573" y="258840"/>
                </a:lnTo>
                <a:lnTo>
                  <a:pt x="398261" y="267422"/>
                </a:lnTo>
                <a:lnTo>
                  <a:pt x="395178" y="275848"/>
                </a:lnTo>
                <a:lnTo>
                  <a:pt x="391324" y="283805"/>
                </a:lnTo>
                <a:lnTo>
                  <a:pt x="387008" y="291763"/>
                </a:lnTo>
                <a:lnTo>
                  <a:pt x="381613" y="299252"/>
                </a:lnTo>
                <a:lnTo>
                  <a:pt x="375601" y="306274"/>
                </a:lnTo>
                <a:lnTo>
                  <a:pt x="369127" y="312983"/>
                </a:lnTo>
                <a:lnTo>
                  <a:pt x="329511" y="348870"/>
                </a:lnTo>
                <a:lnTo>
                  <a:pt x="251358" y="260713"/>
                </a:lnTo>
                <a:lnTo>
                  <a:pt x="279105" y="235436"/>
                </a:lnTo>
                <a:lnTo>
                  <a:pt x="279105" y="235124"/>
                </a:lnTo>
                <a:lnTo>
                  <a:pt x="282958" y="238712"/>
                </a:lnTo>
                <a:lnTo>
                  <a:pt x="286658" y="241521"/>
                </a:lnTo>
                <a:lnTo>
                  <a:pt x="290512" y="243237"/>
                </a:lnTo>
                <a:lnTo>
                  <a:pt x="294365" y="244329"/>
                </a:lnTo>
                <a:lnTo>
                  <a:pt x="298065" y="244798"/>
                </a:lnTo>
                <a:lnTo>
                  <a:pt x="301918" y="244641"/>
                </a:lnTo>
                <a:lnTo>
                  <a:pt x="305310" y="244173"/>
                </a:lnTo>
                <a:lnTo>
                  <a:pt x="308701" y="243237"/>
                </a:lnTo>
                <a:lnTo>
                  <a:pt x="311630" y="242145"/>
                </a:lnTo>
                <a:lnTo>
                  <a:pt x="314404" y="241053"/>
                </a:lnTo>
                <a:lnTo>
                  <a:pt x="316562" y="239649"/>
                </a:lnTo>
                <a:lnTo>
                  <a:pt x="318566" y="238556"/>
                </a:lnTo>
                <a:lnTo>
                  <a:pt x="319954" y="237620"/>
                </a:lnTo>
                <a:lnTo>
                  <a:pt x="320879" y="236996"/>
                </a:lnTo>
                <a:lnTo>
                  <a:pt x="321187" y="236840"/>
                </a:lnTo>
                <a:lnTo>
                  <a:pt x="343076" y="217024"/>
                </a:lnTo>
                <a:lnTo>
                  <a:pt x="346621" y="213123"/>
                </a:lnTo>
                <a:lnTo>
                  <a:pt x="349242" y="209379"/>
                </a:lnTo>
                <a:lnTo>
                  <a:pt x="351091" y="205478"/>
                </a:lnTo>
                <a:lnTo>
                  <a:pt x="352325" y="201733"/>
                </a:lnTo>
                <a:lnTo>
                  <a:pt x="352941" y="197988"/>
                </a:lnTo>
                <a:lnTo>
                  <a:pt x="352941" y="194400"/>
                </a:lnTo>
                <a:lnTo>
                  <a:pt x="352479" y="190967"/>
                </a:lnTo>
                <a:lnTo>
                  <a:pt x="351708" y="187690"/>
                </a:lnTo>
                <a:lnTo>
                  <a:pt x="350629" y="184882"/>
                </a:lnTo>
                <a:lnTo>
                  <a:pt x="349550" y="182385"/>
                </a:lnTo>
                <a:lnTo>
                  <a:pt x="348471" y="180045"/>
                </a:lnTo>
                <a:lnTo>
                  <a:pt x="347546" y="178172"/>
                </a:lnTo>
                <a:lnTo>
                  <a:pt x="346621" y="176924"/>
                </a:lnTo>
                <a:lnTo>
                  <a:pt x="346005" y="175988"/>
                </a:lnTo>
                <a:lnTo>
                  <a:pt x="345850" y="175832"/>
                </a:lnTo>
                <a:close/>
                <a:moveTo>
                  <a:pt x="267011" y="99677"/>
                </a:moveTo>
                <a:lnTo>
                  <a:pt x="275617" y="99832"/>
                </a:lnTo>
                <a:lnTo>
                  <a:pt x="284376" y="100609"/>
                </a:lnTo>
                <a:lnTo>
                  <a:pt x="292981" y="102316"/>
                </a:lnTo>
                <a:lnTo>
                  <a:pt x="301433" y="104645"/>
                </a:lnTo>
                <a:lnTo>
                  <a:pt x="309731" y="107751"/>
                </a:lnTo>
                <a:lnTo>
                  <a:pt x="317722" y="111632"/>
                </a:lnTo>
                <a:lnTo>
                  <a:pt x="325405" y="115979"/>
                </a:lnTo>
                <a:lnTo>
                  <a:pt x="332627" y="121414"/>
                </a:lnTo>
                <a:lnTo>
                  <a:pt x="339696" y="127313"/>
                </a:lnTo>
                <a:lnTo>
                  <a:pt x="346150" y="133990"/>
                </a:lnTo>
                <a:lnTo>
                  <a:pt x="355370" y="144237"/>
                </a:lnTo>
                <a:lnTo>
                  <a:pt x="334010" y="163800"/>
                </a:lnTo>
                <a:lnTo>
                  <a:pt x="330476" y="160384"/>
                </a:lnTo>
                <a:lnTo>
                  <a:pt x="326942" y="157900"/>
                </a:lnTo>
                <a:lnTo>
                  <a:pt x="323100" y="156192"/>
                </a:lnTo>
                <a:lnTo>
                  <a:pt x="319412" y="155105"/>
                </a:lnTo>
                <a:lnTo>
                  <a:pt x="315724" y="154639"/>
                </a:lnTo>
                <a:lnTo>
                  <a:pt x="312190" y="154639"/>
                </a:lnTo>
                <a:lnTo>
                  <a:pt x="308809" y="154950"/>
                </a:lnTo>
                <a:lnTo>
                  <a:pt x="305428" y="155726"/>
                </a:lnTo>
                <a:lnTo>
                  <a:pt x="302508" y="156658"/>
                </a:lnTo>
                <a:lnTo>
                  <a:pt x="299896" y="157589"/>
                </a:lnTo>
                <a:lnTo>
                  <a:pt x="297437" y="158676"/>
                </a:lnTo>
                <a:lnTo>
                  <a:pt x="295593" y="159608"/>
                </a:lnTo>
                <a:lnTo>
                  <a:pt x="294210" y="160384"/>
                </a:lnTo>
                <a:lnTo>
                  <a:pt x="293288" y="161005"/>
                </a:lnTo>
                <a:lnTo>
                  <a:pt x="292981" y="161160"/>
                </a:lnTo>
                <a:lnTo>
                  <a:pt x="269931" y="182276"/>
                </a:lnTo>
                <a:lnTo>
                  <a:pt x="266397" y="186002"/>
                </a:lnTo>
                <a:lnTo>
                  <a:pt x="263477" y="189883"/>
                </a:lnTo>
                <a:lnTo>
                  <a:pt x="261633" y="193610"/>
                </a:lnTo>
                <a:lnTo>
                  <a:pt x="260557" y="197647"/>
                </a:lnTo>
                <a:lnTo>
                  <a:pt x="260096" y="201217"/>
                </a:lnTo>
                <a:lnTo>
                  <a:pt x="260096" y="204788"/>
                </a:lnTo>
                <a:lnTo>
                  <a:pt x="260557" y="208359"/>
                </a:lnTo>
                <a:lnTo>
                  <a:pt x="261325" y="211465"/>
                </a:lnTo>
                <a:lnTo>
                  <a:pt x="262401" y="214415"/>
                </a:lnTo>
                <a:lnTo>
                  <a:pt x="263477" y="217209"/>
                </a:lnTo>
                <a:lnTo>
                  <a:pt x="264860" y="219383"/>
                </a:lnTo>
                <a:lnTo>
                  <a:pt x="265936" y="221246"/>
                </a:lnTo>
                <a:lnTo>
                  <a:pt x="266858" y="222643"/>
                </a:lnTo>
                <a:lnTo>
                  <a:pt x="267626" y="223730"/>
                </a:lnTo>
                <a:lnTo>
                  <a:pt x="267933" y="224196"/>
                </a:lnTo>
                <a:lnTo>
                  <a:pt x="240119" y="249193"/>
                </a:lnTo>
                <a:lnTo>
                  <a:pt x="162517" y="161781"/>
                </a:lnTo>
                <a:lnTo>
                  <a:pt x="201702" y="126071"/>
                </a:lnTo>
                <a:lnTo>
                  <a:pt x="208925" y="120327"/>
                </a:lnTo>
                <a:lnTo>
                  <a:pt x="216608" y="115048"/>
                </a:lnTo>
                <a:lnTo>
                  <a:pt x="224445" y="110701"/>
                </a:lnTo>
                <a:lnTo>
                  <a:pt x="232743" y="106819"/>
                </a:lnTo>
                <a:lnTo>
                  <a:pt x="241041" y="104024"/>
                </a:lnTo>
                <a:lnTo>
                  <a:pt x="249647" y="101695"/>
                </a:lnTo>
                <a:lnTo>
                  <a:pt x="258252" y="100298"/>
                </a:lnTo>
                <a:close/>
                <a:moveTo>
                  <a:pt x="396694" y="0"/>
                </a:moveTo>
                <a:lnTo>
                  <a:pt x="403195" y="0"/>
                </a:lnTo>
                <a:lnTo>
                  <a:pt x="409695" y="461"/>
                </a:lnTo>
                <a:lnTo>
                  <a:pt x="416660" y="1689"/>
                </a:lnTo>
                <a:lnTo>
                  <a:pt x="423780" y="3532"/>
                </a:lnTo>
                <a:lnTo>
                  <a:pt x="431210" y="5989"/>
                </a:lnTo>
                <a:lnTo>
                  <a:pt x="438639" y="9214"/>
                </a:lnTo>
                <a:lnTo>
                  <a:pt x="439568" y="9828"/>
                </a:lnTo>
                <a:lnTo>
                  <a:pt x="439877" y="11056"/>
                </a:lnTo>
                <a:lnTo>
                  <a:pt x="439722" y="12438"/>
                </a:lnTo>
                <a:lnTo>
                  <a:pt x="438948" y="13974"/>
                </a:lnTo>
                <a:lnTo>
                  <a:pt x="437710" y="15663"/>
                </a:lnTo>
                <a:lnTo>
                  <a:pt x="436008" y="17352"/>
                </a:lnTo>
                <a:lnTo>
                  <a:pt x="434305" y="18427"/>
                </a:lnTo>
                <a:lnTo>
                  <a:pt x="432603" y="19195"/>
                </a:lnTo>
                <a:lnTo>
                  <a:pt x="431055" y="19502"/>
                </a:lnTo>
                <a:lnTo>
                  <a:pt x="429662" y="19195"/>
                </a:lnTo>
                <a:lnTo>
                  <a:pt x="422232" y="16124"/>
                </a:lnTo>
                <a:lnTo>
                  <a:pt x="415113" y="13667"/>
                </a:lnTo>
                <a:lnTo>
                  <a:pt x="408612" y="12131"/>
                </a:lnTo>
                <a:lnTo>
                  <a:pt x="402576" y="11056"/>
                </a:lnTo>
                <a:lnTo>
                  <a:pt x="396849" y="10442"/>
                </a:lnTo>
                <a:lnTo>
                  <a:pt x="391741" y="10442"/>
                </a:lnTo>
                <a:lnTo>
                  <a:pt x="387098" y="10749"/>
                </a:lnTo>
                <a:lnTo>
                  <a:pt x="382919" y="11517"/>
                </a:lnTo>
                <a:lnTo>
                  <a:pt x="379359" y="12592"/>
                </a:lnTo>
                <a:lnTo>
                  <a:pt x="376418" y="13820"/>
                </a:lnTo>
                <a:lnTo>
                  <a:pt x="373787" y="15356"/>
                </a:lnTo>
                <a:lnTo>
                  <a:pt x="371929" y="17045"/>
                </a:lnTo>
                <a:lnTo>
                  <a:pt x="370227" y="19348"/>
                </a:lnTo>
                <a:lnTo>
                  <a:pt x="368989" y="22266"/>
                </a:lnTo>
                <a:lnTo>
                  <a:pt x="368215" y="25644"/>
                </a:lnTo>
                <a:lnTo>
                  <a:pt x="368060" y="29330"/>
                </a:lnTo>
                <a:lnTo>
                  <a:pt x="368524" y="33476"/>
                </a:lnTo>
                <a:lnTo>
                  <a:pt x="369763" y="37929"/>
                </a:lnTo>
                <a:lnTo>
                  <a:pt x="371620" y="42689"/>
                </a:lnTo>
                <a:lnTo>
                  <a:pt x="374561" y="47603"/>
                </a:lnTo>
                <a:lnTo>
                  <a:pt x="378430" y="52671"/>
                </a:lnTo>
                <a:lnTo>
                  <a:pt x="383228" y="57892"/>
                </a:lnTo>
                <a:lnTo>
                  <a:pt x="389265" y="63113"/>
                </a:lnTo>
                <a:lnTo>
                  <a:pt x="395920" y="68948"/>
                </a:lnTo>
                <a:lnTo>
                  <a:pt x="401492" y="74630"/>
                </a:lnTo>
                <a:lnTo>
                  <a:pt x="406445" y="80311"/>
                </a:lnTo>
                <a:lnTo>
                  <a:pt x="410005" y="85839"/>
                </a:lnTo>
                <a:lnTo>
                  <a:pt x="412946" y="91214"/>
                </a:lnTo>
                <a:lnTo>
                  <a:pt x="414648" y="96742"/>
                </a:lnTo>
                <a:lnTo>
                  <a:pt x="415577" y="102117"/>
                </a:lnTo>
                <a:lnTo>
                  <a:pt x="415422" y="107338"/>
                </a:lnTo>
                <a:lnTo>
                  <a:pt x="414339" y="112559"/>
                </a:lnTo>
                <a:lnTo>
                  <a:pt x="412327" y="117626"/>
                </a:lnTo>
                <a:lnTo>
                  <a:pt x="409076" y="122694"/>
                </a:lnTo>
                <a:lnTo>
                  <a:pt x="405826" y="127147"/>
                </a:lnTo>
                <a:lnTo>
                  <a:pt x="402111" y="131447"/>
                </a:lnTo>
                <a:lnTo>
                  <a:pt x="398397" y="135132"/>
                </a:lnTo>
                <a:lnTo>
                  <a:pt x="394527" y="138817"/>
                </a:lnTo>
                <a:lnTo>
                  <a:pt x="390503" y="141889"/>
                </a:lnTo>
                <a:lnTo>
                  <a:pt x="386633" y="144960"/>
                </a:lnTo>
                <a:lnTo>
                  <a:pt x="382764" y="147417"/>
                </a:lnTo>
                <a:lnTo>
                  <a:pt x="379204" y="149567"/>
                </a:lnTo>
                <a:lnTo>
                  <a:pt x="375799" y="151409"/>
                </a:lnTo>
                <a:lnTo>
                  <a:pt x="373013" y="152945"/>
                </a:lnTo>
                <a:lnTo>
                  <a:pt x="370536" y="154327"/>
                </a:lnTo>
                <a:lnTo>
                  <a:pt x="368524" y="155248"/>
                </a:lnTo>
                <a:lnTo>
                  <a:pt x="367131" y="155862"/>
                </a:lnTo>
                <a:lnTo>
                  <a:pt x="366357" y="156016"/>
                </a:lnTo>
                <a:lnTo>
                  <a:pt x="355368" y="144192"/>
                </a:lnTo>
                <a:lnTo>
                  <a:pt x="356142" y="143117"/>
                </a:lnTo>
                <a:lnTo>
                  <a:pt x="357535" y="142349"/>
                </a:lnTo>
                <a:lnTo>
                  <a:pt x="359702" y="141735"/>
                </a:lnTo>
                <a:lnTo>
                  <a:pt x="361869" y="141121"/>
                </a:lnTo>
                <a:lnTo>
                  <a:pt x="364190" y="140660"/>
                </a:lnTo>
                <a:lnTo>
                  <a:pt x="366512" y="140199"/>
                </a:lnTo>
                <a:lnTo>
                  <a:pt x="368524" y="139892"/>
                </a:lnTo>
                <a:lnTo>
                  <a:pt x="369917" y="139739"/>
                </a:lnTo>
                <a:lnTo>
                  <a:pt x="376108" y="137435"/>
                </a:lnTo>
                <a:lnTo>
                  <a:pt x="381526" y="134978"/>
                </a:lnTo>
                <a:lnTo>
                  <a:pt x="386169" y="132368"/>
                </a:lnTo>
                <a:lnTo>
                  <a:pt x="389884" y="129911"/>
                </a:lnTo>
                <a:lnTo>
                  <a:pt x="392824" y="127300"/>
                </a:lnTo>
                <a:lnTo>
                  <a:pt x="395301" y="125151"/>
                </a:lnTo>
                <a:lnTo>
                  <a:pt x="397004" y="123154"/>
                </a:lnTo>
                <a:lnTo>
                  <a:pt x="398242" y="121619"/>
                </a:lnTo>
                <a:lnTo>
                  <a:pt x="398861" y="120697"/>
                </a:lnTo>
                <a:lnTo>
                  <a:pt x="399016" y="120390"/>
                </a:lnTo>
                <a:lnTo>
                  <a:pt x="400099" y="118701"/>
                </a:lnTo>
                <a:lnTo>
                  <a:pt x="401028" y="116858"/>
                </a:lnTo>
                <a:lnTo>
                  <a:pt x="401956" y="114862"/>
                </a:lnTo>
                <a:lnTo>
                  <a:pt x="402730" y="112712"/>
                </a:lnTo>
                <a:lnTo>
                  <a:pt x="403195" y="110102"/>
                </a:lnTo>
                <a:lnTo>
                  <a:pt x="403349" y="107491"/>
                </a:lnTo>
                <a:lnTo>
                  <a:pt x="403040" y="104574"/>
                </a:lnTo>
                <a:lnTo>
                  <a:pt x="402111" y="101349"/>
                </a:lnTo>
                <a:lnTo>
                  <a:pt x="401028" y="98124"/>
                </a:lnTo>
                <a:lnTo>
                  <a:pt x="399170" y="94592"/>
                </a:lnTo>
                <a:lnTo>
                  <a:pt x="396849" y="90600"/>
                </a:lnTo>
                <a:lnTo>
                  <a:pt x="393753" y="86607"/>
                </a:lnTo>
                <a:lnTo>
                  <a:pt x="389729" y="82154"/>
                </a:lnTo>
                <a:lnTo>
                  <a:pt x="385086" y="77547"/>
                </a:lnTo>
                <a:lnTo>
                  <a:pt x="379359" y="72633"/>
                </a:lnTo>
                <a:lnTo>
                  <a:pt x="373632" y="67720"/>
                </a:lnTo>
                <a:lnTo>
                  <a:pt x="368834" y="62499"/>
                </a:lnTo>
                <a:lnTo>
                  <a:pt x="364655" y="57277"/>
                </a:lnTo>
                <a:lnTo>
                  <a:pt x="361404" y="52210"/>
                </a:lnTo>
                <a:lnTo>
                  <a:pt x="359083" y="46989"/>
                </a:lnTo>
                <a:lnTo>
                  <a:pt x="357225" y="41768"/>
                </a:lnTo>
                <a:lnTo>
                  <a:pt x="356452" y="36701"/>
                </a:lnTo>
                <a:lnTo>
                  <a:pt x="356606" y="31633"/>
                </a:lnTo>
                <a:lnTo>
                  <a:pt x="357535" y="26873"/>
                </a:lnTo>
                <a:lnTo>
                  <a:pt x="359547" y="22112"/>
                </a:lnTo>
                <a:lnTo>
                  <a:pt x="362178" y="17659"/>
                </a:lnTo>
                <a:lnTo>
                  <a:pt x="365738" y="13206"/>
                </a:lnTo>
                <a:lnTo>
                  <a:pt x="369917" y="9521"/>
                </a:lnTo>
                <a:lnTo>
                  <a:pt x="374406" y="6296"/>
                </a:lnTo>
                <a:lnTo>
                  <a:pt x="379514" y="3839"/>
                </a:lnTo>
                <a:lnTo>
                  <a:pt x="384776" y="1996"/>
                </a:lnTo>
                <a:lnTo>
                  <a:pt x="390503" y="614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9" name="Google Shape;219;p26"/>
          <p:cNvSpPr/>
          <p:nvPr/>
        </p:nvSpPr>
        <p:spPr>
          <a:xfrm>
            <a:off x="5091166" y="1875848"/>
            <a:ext cx="296709" cy="263059"/>
          </a:xfrm>
          <a:custGeom>
            <a:rect b="b" l="l" r="r" t="t"/>
            <a:pathLst>
              <a:path extrusionOk="0" h="3097" w="3491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0" name="Google Shape;220;p26"/>
          <p:cNvSpPr/>
          <p:nvPr/>
        </p:nvSpPr>
        <p:spPr>
          <a:xfrm>
            <a:off x="6431333" y="4416903"/>
            <a:ext cx="273562" cy="239420"/>
          </a:xfrm>
          <a:custGeom>
            <a:rect b="b" l="l" r="r" t="t"/>
            <a:pathLst>
              <a:path extrusionOk="0" h="392491" w="448462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21" name="Google Shape;221;p26"/>
          <p:cNvGrpSpPr/>
          <p:nvPr/>
        </p:nvGrpSpPr>
        <p:grpSpPr>
          <a:xfrm>
            <a:off x="7379438" y="3103466"/>
            <a:ext cx="214226" cy="292834"/>
            <a:chOff x="2597" y="4163"/>
            <a:chExt cx="215" cy="294"/>
          </a:xfrm>
        </p:grpSpPr>
        <p:sp>
          <p:nvSpPr>
            <p:cNvPr id="222" name="Google Shape;222;p26"/>
            <p:cNvSpPr/>
            <p:nvPr/>
          </p:nvSpPr>
          <p:spPr>
            <a:xfrm>
              <a:off x="2630" y="4163"/>
              <a:ext cx="150" cy="175"/>
            </a:xfrm>
            <a:custGeom>
              <a:rect b="b" l="l" r="r" t="t"/>
              <a:pathLst>
                <a:path extrusionOk="0" h="1942" w="1662">
                  <a:moveTo>
                    <a:pt x="526" y="499"/>
                  </a:moveTo>
                  <a:lnTo>
                    <a:pt x="484" y="546"/>
                  </a:lnTo>
                  <a:lnTo>
                    <a:pt x="445" y="595"/>
                  </a:lnTo>
                  <a:lnTo>
                    <a:pt x="410" y="645"/>
                  </a:lnTo>
                  <a:lnTo>
                    <a:pt x="379" y="696"/>
                  </a:lnTo>
                  <a:lnTo>
                    <a:pt x="352" y="747"/>
                  </a:lnTo>
                  <a:lnTo>
                    <a:pt x="329" y="797"/>
                  </a:lnTo>
                  <a:lnTo>
                    <a:pt x="309" y="847"/>
                  </a:lnTo>
                  <a:lnTo>
                    <a:pt x="291" y="895"/>
                  </a:lnTo>
                  <a:lnTo>
                    <a:pt x="277" y="941"/>
                  </a:lnTo>
                  <a:lnTo>
                    <a:pt x="264" y="984"/>
                  </a:lnTo>
                  <a:lnTo>
                    <a:pt x="255" y="1023"/>
                  </a:lnTo>
                  <a:lnTo>
                    <a:pt x="247" y="1059"/>
                  </a:lnTo>
                  <a:lnTo>
                    <a:pt x="241" y="1091"/>
                  </a:lnTo>
                  <a:lnTo>
                    <a:pt x="250" y="1148"/>
                  </a:lnTo>
                  <a:lnTo>
                    <a:pt x="263" y="1206"/>
                  </a:lnTo>
                  <a:lnTo>
                    <a:pt x="280" y="1263"/>
                  </a:lnTo>
                  <a:lnTo>
                    <a:pt x="299" y="1320"/>
                  </a:lnTo>
                  <a:lnTo>
                    <a:pt x="322" y="1375"/>
                  </a:lnTo>
                  <a:lnTo>
                    <a:pt x="347" y="1429"/>
                  </a:lnTo>
                  <a:lnTo>
                    <a:pt x="375" y="1480"/>
                  </a:lnTo>
                  <a:lnTo>
                    <a:pt x="406" y="1530"/>
                  </a:lnTo>
                  <a:lnTo>
                    <a:pt x="440" y="1576"/>
                  </a:lnTo>
                  <a:lnTo>
                    <a:pt x="476" y="1620"/>
                  </a:lnTo>
                  <a:lnTo>
                    <a:pt x="513" y="1659"/>
                  </a:lnTo>
                  <a:lnTo>
                    <a:pt x="553" y="1695"/>
                  </a:lnTo>
                  <a:lnTo>
                    <a:pt x="594" y="1726"/>
                  </a:lnTo>
                  <a:lnTo>
                    <a:pt x="638" y="1753"/>
                  </a:lnTo>
                  <a:lnTo>
                    <a:pt x="683" y="1774"/>
                  </a:lnTo>
                  <a:lnTo>
                    <a:pt x="729" y="1789"/>
                  </a:lnTo>
                  <a:lnTo>
                    <a:pt x="777" y="1800"/>
                  </a:lnTo>
                  <a:lnTo>
                    <a:pt x="825" y="1803"/>
                  </a:lnTo>
                  <a:lnTo>
                    <a:pt x="875" y="1800"/>
                  </a:lnTo>
                  <a:lnTo>
                    <a:pt x="922" y="1789"/>
                  </a:lnTo>
                  <a:lnTo>
                    <a:pt x="968" y="1774"/>
                  </a:lnTo>
                  <a:lnTo>
                    <a:pt x="1013" y="1753"/>
                  </a:lnTo>
                  <a:lnTo>
                    <a:pt x="1056" y="1726"/>
                  </a:lnTo>
                  <a:lnTo>
                    <a:pt x="1099" y="1695"/>
                  </a:lnTo>
                  <a:lnTo>
                    <a:pt x="1139" y="1659"/>
                  </a:lnTo>
                  <a:lnTo>
                    <a:pt x="1176" y="1619"/>
                  </a:lnTo>
                  <a:lnTo>
                    <a:pt x="1212" y="1576"/>
                  </a:lnTo>
                  <a:lnTo>
                    <a:pt x="1245" y="1529"/>
                  </a:lnTo>
                  <a:lnTo>
                    <a:pt x="1276" y="1480"/>
                  </a:lnTo>
                  <a:lnTo>
                    <a:pt x="1305" y="1428"/>
                  </a:lnTo>
                  <a:lnTo>
                    <a:pt x="1330" y="1374"/>
                  </a:lnTo>
                  <a:lnTo>
                    <a:pt x="1353" y="1319"/>
                  </a:lnTo>
                  <a:lnTo>
                    <a:pt x="1372" y="1262"/>
                  </a:lnTo>
                  <a:lnTo>
                    <a:pt x="1388" y="1205"/>
                  </a:lnTo>
                  <a:lnTo>
                    <a:pt x="1401" y="1147"/>
                  </a:lnTo>
                  <a:lnTo>
                    <a:pt x="1411" y="1089"/>
                  </a:lnTo>
                  <a:lnTo>
                    <a:pt x="1416" y="1032"/>
                  </a:lnTo>
                  <a:lnTo>
                    <a:pt x="1418" y="974"/>
                  </a:lnTo>
                  <a:lnTo>
                    <a:pt x="1417" y="904"/>
                  </a:lnTo>
                  <a:lnTo>
                    <a:pt x="1414" y="838"/>
                  </a:lnTo>
                  <a:lnTo>
                    <a:pt x="1339" y="839"/>
                  </a:lnTo>
                  <a:lnTo>
                    <a:pt x="1266" y="836"/>
                  </a:lnTo>
                  <a:lnTo>
                    <a:pt x="1198" y="830"/>
                  </a:lnTo>
                  <a:lnTo>
                    <a:pt x="1133" y="820"/>
                  </a:lnTo>
                  <a:lnTo>
                    <a:pt x="1070" y="808"/>
                  </a:lnTo>
                  <a:lnTo>
                    <a:pt x="1012" y="794"/>
                  </a:lnTo>
                  <a:lnTo>
                    <a:pt x="956" y="777"/>
                  </a:lnTo>
                  <a:lnTo>
                    <a:pt x="903" y="757"/>
                  </a:lnTo>
                  <a:lnTo>
                    <a:pt x="853" y="737"/>
                  </a:lnTo>
                  <a:lnTo>
                    <a:pt x="806" y="713"/>
                  </a:lnTo>
                  <a:lnTo>
                    <a:pt x="762" y="690"/>
                  </a:lnTo>
                  <a:lnTo>
                    <a:pt x="721" y="664"/>
                  </a:lnTo>
                  <a:lnTo>
                    <a:pt x="682" y="638"/>
                  </a:lnTo>
                  <a:lnTo>
                    <a:pt x="646" y="610"/>
                  </a:lnTo>
                  <a:lnTo>
                    <a:pt x="612" y="583"/>
                  </a:lnTo>
                  <a:lnTo>
                    <a:pt x="581" y="555"/>
                  </a:lnTo>
                  <a:lnTo>
                    <a:pt x="552" y="527"/>
                  </a:lnTo>
                  <a:lnTo>
                    <a:pt x="526" y="499"/>
                  </a:lnTo>
                  <a:close/>
                  <a:moveTo>
                    <a:pt x="808" y="0"/>
                  </a:moveTo>
                  <a:lnTo>
                    <a:pt x="851" y="3"/>
                  </a:lnTo>
                  <a:lnTo>
                    <a:pt x="897" y="11"/>
                  </a:lnTo>
                  <a:lnTo>
                    <a:pt x="944" y="23"/>
                  </a:lnTo>
                  <a:lnTo>
                    <a:pt x="993" y="39"/>
                  </a:lnTo>
                  <a:lnTo>
                    <a:pt x="1044" y="60"/>
                  </a:lnTo>
                  <a:lnTo>
                    <a:pt x="1097" y="86"/>
                  </a:lnTo>
                  <a:lnTo>
                    <a:pt x="1152" y="118"/>
                  </a:lnTo>
                  <a:lnTo>
                    <a:pt x="1179" y="135"/>
                  </a:lnTo>
                  <a:lnTo>
                    <a:pt x="1208" y="155"/>
                  </a:lnTo>
                  <a:lnTo>
                    <a:pt x="1239" y="179"/>
                  </a:lnTo>
                  <a:lnTo>
                    <a:pt x="1271" y="205"/>
                  </a:lnTo>
                  <a:lnTo>
                    <a:pt x="1304" y="233"/>
                  </a:lnTo>
                  <a:lnTo>
                    <a:pt x="1334" y="261"/>
                  </a:lnTo>
                  <a:lnTo>
                    <a:pt x="1363" y="292"/>
                  </a:lnTo>
                  <a:lnTo>
                    <a:pt x="1388" y="323"/>
                  </a:lnTo>
                  <a:lnTo>
                    <a:pt x="1409" y="353"/>
                  </a:lnTo>
                  <a:lnTo>
                    <a:pt x="1409" y="353"/>
                  </a:lnTo>
                  <a:lnTo>
                    <a:pt x="1433" y="389"/>
                  </a:lnTo>
                  <a:lnTo>
                    <a:pt x="1455" y="429"/>
                  </a:lnTo>
                  <a:lnTo>
                    <a:pt x="1475" y="472"/>
                  </a:lnTo>
                  <a:lnTo>
                    <a:pt x="1493" y="519"/>
                  </a:lnTo>
                  <a:lnTo>
                    <a:pt x="1509" y="570"/>
                  </a:lnTo>
                  <a:lnTo>
                    <a:pt x="1524" y="626"/>
                  </a:lnTo>
                  <a:lnTo>
                    <a:pt x="1535" y="685"/>
                  </a:lnTo>
                  <a:lnTo>
                    <a:pt x="1545" y="749"/>
                  </a:lnTo>
                  <a:lnTo>
                    <a:pt x="1551" y="817"/>
                  </a:lnTo>
                  <a:lnTo>
                    <a:pt x="1555" y="892"/>
                  </a:lnTo>
                  <a:lnTo>
                    <a:pt x="1573" y="900"/>
                  </a:lnTo>
                  <a:lnTo>
                    <a:pt x="1590" y="910"/>
                  </a:lnTo>
                  <a:lnTo>
                    <a:pt x="1605" y="922"/>
                  </a:lnTo>
                  <a:lnTo>
                    <a:pt x="1619" y="939"/>
                  </a:lnTo>
                  <a:lnTo>
                    <a:pt x="1632" y="957"/>
                  </a:lnTo>
                  <a:lnTo>
                    <a:pt x="1642" y="979"/>
                  </a:lnTo>
                  <a:lnTo>
                    <a:pt x="1651" y="1003"/>
                  </a:lnTo>
                  <a:lnTo>
                    <a:pt x="1657" y="1032"/>
                  </a:lnTo>
                  <a:lnTo>
                    <a:pt x="1661" y="1064"/>
                  </a:lnTo>
                  <a:lnTo>
                    <a:pt x="1662" y="1102"/>
                  </a:lnTo>
                  <a:lnTo>
                    <a:pt x="1660" y="1143"/>
                  </a:lnTo>
                  <a:lnTo>
                    <a:pt x="1655" y="1183"/>
                  </a:lnTo>
                  <a:lnTo>
                    <a:pt x="1648" y="1218"/>
                  </a:lnTo>
                  <a:lnTo>
                    <a:pt x="1638" y="1250"/>
                  </a:lnTo>
                  <a:lnTo>
                    <a:pt x="1625" y="1278"/>
                  </a:lnTo>
                  <a:lnTo>
                    <a:pt x="1611" y="1304"/>
                  </a:lnTo>
                  <a:lnTo>
                    <a:pt x="1595" y="1325"/>
                  </a:lnTo>
                  <a:lnTo>
                    <a:pt x="1577" y="1344"/>
                  </a:lnTo>
                  <a:lnTo>
                    <a:pt x="1558" y="1360"/>
                  </a:lnTo>
                  <a:lnTo>
                    <a:pt x="1537" y="1372"/>
                  </a:lnTo>
                  <a:lnTo>
                    <a:pt x="1515" y="1382"/>
                  </a:lnTo>
                  <a:lnTo>
                    <a:pt x="1493" y="1390"/>
                  </a:lnTo>
                  <a:lnTo>
                    <a:pt x="1471" y="1395"/>
                  </a:lnTo>
                  <a:lnTo>
                    <a:pt x="1445" y="1454"/>
                  </a:lnTo>
                  <a:lnTo>
                    <a:pt x="1416" y="1512"/>
                  </a:lnTo>
                  <a:lnTo>
                    <a:pt x="1385" y="1567"/>
                  </a:lnTo>
                  <a:lnTo>
                    <a:pt x="1350" y="1620"/>
                  </a:lnTo>
                  <a:lnTo>
                    <a:pt x="1313" y="1670"/>
                  </a:lnTo>
                  <a:lnTo>
                    <a:pt x="1273" y="1717"/>
                  </a:lnTo>
                  <a:lnTo>
                    <a:pt x="1231" y="1761"/>
                  </a:lnTo>
                  <a:lnTo>
                    <a:pt x="1187" y="1801"/>
                  </a:lnTo>
                  <a:lnTo>
                    <a:pt x="1141" y="1836"/>
                  </a:lnTo>
                  <a:lnTo>
                    <a:pt x="1092" y="1868"/>
                  </a:lnTo>
                  <a:lnTo>
                    <a:pt x="1042" y="1893"/>
                  </a:lnTo>
                  <a:lnTo>
                    <a:pt x="990" y="1915"/>
                  </a:lnTo>
                  <a:lnTo>
                    <a:pt x="937" y="1930"/>
                  </a:lnTo>
                  <a:lnTo>
                    <a:pt x="882" y="1939"/>
                  </a:lnTo>
                  <a:lnTo>
                    <a:pt x="825" y="1942"/>
                  </a:lnTo>
                  <a:lnTo>
                    <a:pt x="769" y="1939"/>
                  </a:lnTo>
                  <a:lnTo>
                    <a:pt x="714" y="1930"/>
                  </a:lnTo>
                  <a:lnTo>
                    <a:pt x="661" y="1915"/>
                  </a:lnTo>
                  <a:lnTo>
                    <a:pt x="608" y="1893"/>
                  </a:lnTo>
                  <a:lnTo>
                    <a:pt x="558" y="1867"/>
                  </a:lnTo>
                  <a:lnTo>
                    <a:pt x="510" y="1836"/>
                  </a:lnTo>
                  <a:lnTo>
                    <a:pt x="464" y="1800"/>
                  </a:lnTo>
                  <a:lnTo>
                    <a:pt x="419" y="1760"/>
                  </a:lnTo>
                  <a:lnTo>
                    <a:pt x="377" y="1716"/>
                  </a:lnTo>
                  <a:lnTo>
                    <a:pt x="337" y="1669"/>
                  </a:lnTo>
                  <a:lnTo>
                    <a:pt x="300" y="1618"/>
                  </a:lnTo>
                  <a:lnTo>
                    <a:pt x="266" y="1565"/>
                  </a:lnTo>
                  <a:lnTo>
                    <a:pt x="234" y="1510"/>
                  </a:lnTo>
                  <a:lnTo>
                    <a:pt x="205" y="1452"/>
                  </a:lnTo>
                  <a:lnTo>
                    <a:pt x="179" y="1392"/>
                  </a:lnTo>
                  <a:lnTo>
                    <a:pt x="156" y="1386"/>
                  </a:lnTo>
                  <a:lnTo>
                    <a:pt x="133" y="1376"/>
                  </a:lnTo>
                  <a:lnTo>
                    <a:pt x="111" y="1364"/>
                  </a:lnTo>
                  <a:lnTo>
                    <a:pt x="91" y="1349"/>
                  </a:lnTo>
                  <a:lnTo>
                    <a:pt x="72" y="1330"/>
                  </a:lnTo>
                  <a:lnTo>
                    <a:pt x="55" y="1309"/>
                  </a:lnTo>
                  <a:lnTo>
                    <a:pt x="39" y="1284"/>
                  </a:lnTo>
                  <a:lnTo>
                    <a:pt x="26" y="1254"/>
                  </a:lnTo>
                  <a:lnTo>
                    <a:pt x="15" y="1221"/>
                  </a:lnTo>
                  <a:lnTo>
                    <a:pt x="7" y="1184"/>
                  </a:lnTo>
                  <a:lnTo>
                    <a:pt x="2" y="1143"/>
                  </a:lnTo>
                  <a:lnTo>
                    <a:pt x="0" y="1104"/>
                  </a:lnTo>
                  <a:lnTo>
                    <a:pt x="1" y="1068"/>
                  </a:lnTo>
                  <a:lnTo>
                    <a:pt x="4" y="1038"/>
                  </a:lnTo>
                  <a:lnTo>
                    <a:pt x="9" y="1009"/>
                  </a:lnTo>
                  <a:lnTo>
                    <a:pt x="17" y="985"/>
                  </a:lnTo>
                  <a:lnTo>
                    <a:pt x="27" y="964"/>
                  </a:lnTo>
                  <a:lnTo>
                    <a:pt x="38" y="946"/>
                  </a:lnTo>
                  <a:lnTo>
                    <a:pt x="50" y="930"/>
                  </a:lnTo>
                  <a:lnTo>
                    <a:pt x="65" y="916"/>
                  </a:lnTo>
                  <a:lnTo>
                    <a:pt x="80" y="906"/>
                  </a:lnTo>
                  <a:lnTo>
                    <a:pt x="96" y="897"/>
                  </a:lnTo>
                  <a:lnTo>
                    <a:pt x="98" y="851"/>
                  </a:lnTo>
                  <a:lnTo>
                    <a:pt x="89" y="794"/>
                  </a:lnTo>
                  <a:lnTo>
                    <a:pt x="85" y="740"/>
                  </a:lnTo>
                  <a:lnTo>
                    <a:pt x="83" y="690"/>
                  </a:lnTo>
                  <a:lnTo>
                    <a:pt x="85" y="643"/>
                  </a:lnTo>
                  <a:lnTo>
                    <a:pt x="90" y="599"/>
                  </a:lnTo>
                  <a:lnTo>
                    <a:pt x="98" y="559"/>
                  </a:lnTo>
                  <a:lnTo>
                    <a:pt x="108" y="522"/>
                  </a:lnTo>
                  <a:lnTo>
                    <a:pt x="120" y="487"/>
                  </a:lnTo>
                  <a:lnTo>
                    <a:pt x="134" y="455"/>
                  </a:lnTo>
                  <a:lnTo>
                    <a:pt x="149" y="427"/>
                  </a:lnTo>
                  <a:lnTo>
                    <a:pt x="166" y="400"/>
                  </a:lnTo>
                  <a:lnTo>
                    <a:pt x="183" y="377"/>
                  </a:lnTo>
                  <a:lnTo>
                    <a:pt x="202" y="355"/>
                  </a:lnTo>
                  <a:lnTo>
                    <a:pt x="220" y="337"/>
                  </a:lnTo>
                  <a:lnTo>
                    <a:pt x="239" y="320"/>
                  </a:lnTo>
                  <a:lnTo>
                    <a:pt x="257" y="305"/>
                  </a:lnTo>
                  <a:lnTo>
                    <a:pt x="274" y="293"/>
                  </a:lnTo>
                  <a:lnTo>
                    <a:pt x="290" y="282"/>
                  </a:lnTo>
                  <a:lnTo>
                    <a:pt x="305" y="273"/>
                  </a:lnTo>
                  <a:lnTo>
                    <a:pt x="319" y="266"/>
                  </a:lnTo>
                  <a:lnTo>
                    <a:pt x="331" y="260"/>
                  </a:lnTo>
                  <a:lnTo>
                    <a:pt x="341" y="255"/>
                  </a:lnTo>
                  <a:lnTo>
                    <a:pt x="348" y="253"/>
                  </a:lnTo>
                  <a:lnTo>
                    <a:pt x="352" y="246"/>
                  </a:lnTo>
                  <a:lnTo>
                    <a:pt x="359" y="237"/>
                  </a:lnTo>
                  <a:lnTo>
                    <a:pt x="367" y="225"/>
                  </a:lnTo>
                  <a:lnTo>
                    <a:pt x="377" y="212"/>
                  </a:lnTo>
                  <a:lnTo>
                    <a:pt x="390" y="196"/>
                  </a:lnTo>
                  <a:lnTo>
                    <a:pt x="404" y="180"/>
                  </a:lnTo>
                  <a:lnTo>
                    <a:pt x="421" y="163"/>
                  </a:lnTo>
                  <a:lnTo>
                    <a:pt x="439" y="145"/>
                  </a:lnTo>
                  <a:lnTo>
                    <a:pt x="459" y="127"/>
                  </a:lnTo>
                  <a:lnTo>
                    <a:pt x="481" y="108"/>
                  </a:lnTo>
                  <a:lnTo>
                    <a:pt x="505" y="91"/>
                  </a:lnTo>
                  <a:lnTo>
                    <a:pt x="531" y="74"/>
                  </a:lnTo>
                  <a:lnTo>
                    <a:pt x="559" y="57"/>
                  </a:lnTo>
                  <a:lnTo>
                    <a:pt x="589" y="43"/>
                  </a:lnTo>
                  <a:lnTo>
                    <a:pt x="620" y="30"/>
                  </a:lnTo>
                  <a:lnTo>
                    <a:pt x="655" y="19"/>
                  </a:lnTo>
                  <a:lnTo>
                    <a:pt x="690" y="10"/>
                  </a:lnTo>
                  <a:lnTo>
                    <a:pt x="728" y="3"/>
                  </a:lnTo>
                  <a:lnTo>
                    <a:pt x="767" y="0"/>
                  </a:lnTo>
                  <a:lnTo>
                    <a:pt x="808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2664" y="4250"/>
              <a:ext cx="82" cy="27"/>
            </a:xfrm>
            <a:custGeom>
              <a:rect b="b" l="l" r="r" t="t"/>
              <a:pathLst>
                <a:path extrusionOk="0" h="300" w="916">
                  <a:moveTo>
                    <a:pt x="699" y="71"/>
                  </a:moveTo>
                  <a:lnTo>
                    <a:pt x="665" y="72"/>
                  </a:lnTo>
                  <a:lnTo>
                    <a:pt x="636" y="74"/>
                  </a:lnTo>
                  <a:lnTo>
                    <a:pt x="613" y="78"/>
                  </a:lnTo>
                  <a:lnTo>
                    <a:pt x="594" y="83"/>
                  </a:lnTo>
                  <a:lnTo>
                    <a:pt x="579" y="90"/>
                  </a:lnTo>
                  <a:lnTo>
                    <a:pt x="569" y="99"/>
                  </a:lnTo>
                  <a:lnTo>
                    <a:pt x="561" y="109"/>
                  </a:lnTo>
                  <a:lnTo>
                    <a:pt x="556" y="122"/>
                  </a:lnTo>
                  <a:lnTo>
                    <a:pt x="554" y="135"/>
                  </a:lnTo>
                  <a:lnTo>
                    <a:pt x="553" y="150"/>
                  </a:lnTo>
                  <a:lnTo>
                    <a:pt x="554" y="165"/>
                  </a:lnTo>
                  <a:lnTo>
                    <a:pt x="556" y="179"/>
                  </a:lnTo>
                  <a:lnTo>
                    <a:pt x="561" y="191"/>
                  </a:lnTo>
                  <a:lnTo>
                    <a:pt x="569" y="201"/>
                  </a:lnTo>
                  <a:lnTo>
                    <a:pt x="579" y="210"/>
                  </a:lnTo>
                  <a:lnTo>
                    <a:pt x="594" y="216"/>
                  </a:lnTo>
                  <a:lnTo>
                    <a:pt x="613" y="223"/>
                  </a:lnTo>
                  <a:lnTo>
                    <a:pt x="636" y="227"/>
                  </a:lnTo>
                  <a:lnTo>
                    <a:pt x="665" y="229"/>
                  </a:lnTo>
                  <a:lnTo>
                    <a:pt x="699" y="230"/>
                  </a:lnTo>
                  <a:lnTo>
                    <a:pt x="734" y="229"/>
                  </a:lnTo>
                  <a:lnTo>
                    <a:pt x="763" y="227"/>
                  </a:lnTo>
                  <a:lnTo>
                    <a:pt x="787" y="223"/>
                  </a:lnTo>
                  <a:lnTo>
                    <a:pt x="805" y="216"/>
                  </a:lnTo>
                  <a:lnTo>
                    <a:pt x="820" y="210"/>
                  </a:lnTo>
                  <a:lnTo>
                    <a:pt x="831" y="201"/>
                  </a:lnTo>
                  <a:lnTo>
                    <a:pt x="839" y="191"/>
                  </a:lnTo>
                  <a:lnTo>
                    <a:pt x="843" y="179"/>
                  </a:lnTo>
                  <a:lnTo>
                    <a:pt x="846" y="165"/>
                  </a:lnTo>
                  <a:lnTo>
                    <a:pt x="847" y="150"/>
                  </a:lnTo>
                  <a:lnTo>
                    <a:pt x="846" y="135"/>
                  </a:lnTo>
                  <a:lnTo>
                    <a:pt x="843" y="122"/>
                  </a:lnTo>
                  <a:lnTo>
                    <a:pt x="839" y="109"/>
                  </a:lnTo>
                  <a:lnTo>
                    <a:pt x="831" y="99"/>
                  </a:lnTo>
                  <a:lnTo>
                    <a:pt x="820" y="90"/>
                  </a:lnTo>
                  <a:lnTo>
                    <a:pt x="805" y="83"/>
                  </a:lnTo>
                  <a:lnTo>
                    <a:pt x="787" y="78"/>
                  </a:lnTo>
                  <a:lnTo>
                    <a:pt x="763" y="74"/>
                  </a:lnTo>
                  <a:lnTo>
                    <a:pt x="734" y="72"/>
                  </a:lnTo>
                  <a:lnTo>
                    <a:pt x="699" y="71"/>
                  </a:lnTo>
                  <a:close/>
                  <a:moveTo>
                    <a:pt x="216" y="71"/>
                  </a:moveTo>
                  <a:lnTo>
                    <a:pt x="182" y="72"/>
                  </a:lnTo>
                  <a:lnTo>
                    <a:pt x="153" y="74"/>
                  </a:lnTo>
                  <a:lnTo>
                    <a:pt x="130" y="78"/>
                  </a:lnTo>
                  <a:lnTo>
                    <a:pt x="111" y="83"/>
                  </a:lnTo>
                  <a:lnTo>
                    <a:pt x="96" y="90"/>
                  </a:lnTo>
                  <a:lnTo>
                    <a:pt x="85" y="99"/>
                  </a:lnTo>
                  <a:lnTo>
                    <a:pt x="78" y="109"/>
                  </a:lnTo>
                  <a:lnTo>
                    <a:pt x="73" y="122"/>
                  </a:lnTo>
                  <a:lnTo>
                    <a:pt x="70" y="135"/>
                  </a:lnTo>
                  <a:lnTo>
                    <a:pt x="70" y="150"/>
                  </a:lnTo>
                  <a:lnTo>
                    <a:pt x="70" y="165"/>
                  </a:lnTo>
                  <a:lnTo>
                    <a:pt x="73" y="179"/>
                  </a:lnTo>
                  <a:lnTo>
                    <a:pt x="78" y="191"/>
                  </a:lnTo>
                  <a:lnTo>
                    <a:pt x="85" y="201"/>
                  </a:lnTo>
                  <a:lnTo>
                    <a:pt x="96" y="210"/>
                  </a:lnTo>
                  <a:lnTo>
                    <a:pt x="111" y="216"/>
                  </a:lnTo>
                  <a:lnTo>
                    <a:pt x="130" y="223"/>
                  </a:lnTo>
                  <a:lnTo>
                    <a:pt x="153" y="227"/>
                  </a:lnTo>
                  <a:lnTo>
                    <a:pt x="182" y="229"/>
                  </a:lnTo>
                  <a:lnTo>
                    <a:pt x="216" y="230"/>
                  </a:lnTo>
                  <a:lnTo>
                    <a:pt x="250" y="229"/>
                  </a:lnTo>
                  <a:lnTo>
                    <a:pt x="280" y="227"/>
                  </a:lnTo>
                  <a:lnTo>
                    <a:pt x="304" y="223"/>
                  </a:lnTo>
                  <a:lnTo>
                    <a:pt x="322" y="216"/>
                  </a:lnTo>
                  <a:lnTo>
                    <a:pt x="337" y="210"/>
                  </a:lnTo>
                  <a:lnTo>
                    <a:pt x="348" y="201"/>
                  </a:lnTo>
                  <a:lnTo>
                    <a:pt x="355" y="191"/>
                  </a:lnTo>
                  <a:lnTo>
                    <a:pt x="360" y="179"/>
                  </a:lnTo>
                  <a:lnTo>
                    <a:pt x="363" y="165"/>
                  </a:lnTo>
                  <a:lnTo>
                    <a:pt x="363" y="150"/>
                  </a:lnTo>
                  <a:lnTo>
                    <a:pt x="363" y="135"/>
                  </a:lnTo>
                  <a:lnTo>
                    <a:pt x="360" y="122"/>
                  </a:lnTo>
                  <a:lnTo>
                    <a:pt x="355" y="109"/>
                  </a:lnTo>
                  <a:lnTo>
                    <a:pt x="348" y="99"/>
                  </a:lnTo>
                  <a:lnTo>
                    <a:pt x="337" y="90"/>
                  </a:lnTo>
                  <a:lnTo>
                    <a:pt x="322" y="83"/>
                  </a:lnTo>
                  <a:lnTo>
                    <a:pt x="304" y="78"/>
                  </a:lnTo>
                  <a:lnTo>
                    <a:pt x="280" y="74"/>
                  </a:lnTo>
                  <a:lnTo>
                    <a:pt x="250" y="72"/>
                  </a:lnTo>
                  <a:lnTo>
                    <a:pt x="216" y="71"/>
                  </a:lnTo>
                  <a:close/>
                  <a:moveTo>
                    <a:pt x="216" y="0"/>
                  </a:moveTo>
                  <a:lnTo>
                    <a:pt x="234" y="0"/>
                  </a:lnTo>
                  <a:lnTo>
                    <a:pt x="254" y="1"/>
                  </a:lnTo>
                  <a:lnTo>
                    <a:pt x="276" y="2"/>
                  </a:lnTo>
                  <a:lnTo>
                    <a:pt x="298" y="5"/>
                  </a:lnTo>
                  <a:lnTo>
                    <a:pt x="321" y="9"/>
                  </a:lnTo>
                  <a:lnTo>
                    <a:pt x="343" y="17"/>
                  </a:lnTo>
                  <a:lnTo>
                    <a:pt x="364" y="26"/>
                  </a:lnTo>
                  <a:lnTo>
                    <a:pt x="383" y="37"/>
                  </a:lnTo>
                  <a:lnTo>
                    <a:pt x="400" y="53"/>
                  </a:lnTo>
                  <a:lnTo>
                    <a:pt x="516" y="53"/>
                  </a:lnTo>
                  <a:lnTo>
                    <a:pt x="533" y="37"/>
                  </a:lnTo>
                  <a:lnTo>
                    <a:pt x="553" y="26"/>
                  </a:lnTo>
                  <a:lnTo>
                    <a:pt x="574" y="17"/>
                  </a:lnTo>
                  <a:lnTo>
                    <a:pt x="596" y="9"/>
                  </a:lnTo>
                  <a:lnTo>
                    <a:pt x="618" y="5"/>
                  </a:lnTo>
                  <a:lnTo>
                    <a:pt x="640" y="2"/>
                  </a:lnTo>
                  <a:lnTo>
                    <a:pt x="662" y="1"/>
                  </a:lnTo>
                  <a:lnTo>
                    <a:pt x="682" y="0"/>
                  </a:lnTo>
                  <a:lnTo>
                    <a:pt x="699" y="0"/>
                  </a:lnTo>
                  <a:lnTo>
                    <a:pt x="715" y="0"/>
                  </a:lnTo>
                  <a:lnTo>
                    <a:pt x="732" y="0"/>
                  </a:lnTo>
                  <a:lnTo>
                    <a:pt x="749" y="1"/>
                  </a:lnTo>
                  <a:lnTo>
                    <a:pt x="768" y="3"/>
                  </a:lnTo>
                  <a:lnTo>
                    <a:pt x="787" y="6"/>
                  </a:lnTo>
                  <a:lnTo>
                    <a:pt x="806" y="10"/>
                  </a:lnTo>
                  <a:lnTo>
                    <a:pt x="825" y="16"/>
                  </a:lnTo>
                  <a:lnTo>
                    <a:pt x="843" y="24"/>
                  </a:lnTo>
                  <a:lnTo>
                    <a:pt x="860" y="33"/>
                  </a:lnTo>
                  <a:lnTo>
                    <a:pt x="875" y="45"/>
                  </a:lnTo>
                  <a:lnTo>
                    <a:pt x="889" y="59"/>
                  </a:lnTo>
                  <a:lnTo>
                    <a:pt x="900" y="77"/>
                  </a:lnTo>
                  <a:lnTo>
                    <a:pt x="908" y="98"/>
                  </a:lnTo>
                  <a:lnTo>
                    <a:pt x="914" y="123"/>
                  </a:lnTo>
                  <a:lnTo>
                    <a:pt x="916" y="150"/>
                  </a:lnTo>
                  <a:lnTo>
                    <a:pt x="914" y="178"/>
                  </a:lnTo>
                  <a:lnTo>
                    <a:pt x="908" y="202"/>
                  </a:lnTo>
                  <a:lnTo>
                    <a:pt x="900" y="223"/>
                  </a:lnTo>
                  <a:lnTo>
                    <a:pt x="889" y="241"/>
                  </a:lnTo>
                  <a:lnTo>
                    <a:pt x="875" y="255"/>
                  </a:lnTo>
                  <a:lnTo>
                    <a:pt x="860" y="267"/>
                  </a:lnTo>
                  <a:lnTo>
                    <a:pt x="843" y="277"/>
                  </a:lnTo>
                  <a:lnTo>
                    <a:pt x="825" y="285"/>
                  </a:lnTo>
                  <a:lnTo>
                    <a:pt x="806" y="290"/>
                  </a:lnTo>
                  <a:lnTo>
                    <a:pt x="787" y="294"/>
                  </a:lnTo>
                  <a:lnTo>
                    <a:pt x="768" y="297"/>
                  </a:lnTo>
                  <a:lnTo>
                    <a:pt x="749" y="298"/>
                  </a:lnTo>
                  <a:lnTo>
                    <a:pt x="732" y="299"/>
                  </a:lnTo>
                  <a:lnTo>
                    <a:pt x="715" y="299"/>
                  </a:lnTo>
                  <a:lnTo>
                    <a:pt x="699" y="300"/>
                  </a:lnTo>
                  <a:lnTo>
                    <a:pt x="685" y="299"/>
                  </a:lnTo>
                  <a:lnTo>
                    <a:pt x="668" y="299"/>
                  </a:lnTo>
                  <a:lnTo>
                    <a:pt x="650" y="298"/>
                  </a:lnTo>
                  <a:lnTo>
                    <a:pt x="632" y="297"/>
                  </a:lnTo>
                  <a:lnTo>
                    <a:pt x="613" y="294"/>
                  </a:lnTo>
                  <a:lnTo>
                    <a:pt x="593" y="290"/>
                  </a:lnTo>
                  <a:lnTo>
                    <a:pt x="575" y="285"/>
                  </a:lnTo>
                  <a:lnTo>
                    <a:pt x="557" y="277"/>
                  </a:lnTo>
                  <a:lnTo>
                    <a:pt x="540" y="267"/>
                  </a:lnTo>
                  <a:lnTo>
                    <a:pt x="524" y="255"/>
                  </a:lnTo>
                  <a:lnTo>
                    <a:pt x="511" y="241"/>
                  </a:lnTo>
                  <a:lnTo>
                    <a:pt x="500" y="224"/>
                  </a:lnTo>
                  <a:lnTo>
                    <a:pt x="491" y="202"/>
                  </a:lnTo>
                  <a:lnTo>
                    <a:pt x="486" y="179"/>
                  </a:lnTo>
                  <a:lnTo>
                    <a:pt x="484" y="150"/>
                  </a:lnTo>
                  <a:lnTo>
                    <a:pt x="485" y="137"/>
                  </a:lnTo>
                  <a:lnTo>
                    <a:pt x="486" y="125"/>
                  </a:lnTo>
                  <a:lnTo>
                    <a:pt x="430" y="125"/>
                  </a:lnTo>
                  <a:lnTo>
                    <a:pt x="432" y="137"/>
                  </a:lnTo>
                  <a:lnTo>
                    <a:pt x="432" y="150"/>
                  </a:lnTo>
                  <a:lnTo>
                    <a:pt x="430" y="179"/>
                  </a:lnTo>
                  <a:lnTo>
                    <a:pt x="425" y="202"/>
                  </a:lnTo>
                  <a:lnTo>
                    <a:pt x="416" y="224"/>
                  </a:lnTo>
                  <a:lnTo>
                    <a:pt x="405" y="241"/>
                  </a:lnTo>
                  <a:lnTo>
                    <a:pt x="392" y="255"/>
                  </a:lnTo>
                  <a:lnTo>
                    <a:pt x="377" y="267"/>
                  </a:lnTo>
                  <a:lnTo>
                    <a:pt x="360" y="277"/>
                  </a:lnTo>
                  <a:lnTo>
                    <a:pt x="342" y="284"/>
                  </a:lnTo>
                  <a:lnTo>
                    <a:pt x="323" y="290"/>
                  </a:lnTo>
                  <a:lnTo>
                    <a:pt x="304" y="294"/>
                  </a:lnTo>
                  <a:lnTo>
                    <a:pt x="285" y="296"/>
                  </a:lnTo>
                  <a:lnTo>
                    <a:pt x="266" y="298"/>
                  </a:lnTo>
                  <a:lnTo>
                    <a:pt x="248" y="299"/>
                  </a:lnTo>
                  <a:lnTo>
                    <a:pt x="231" y="299"/>
                  </a:lnTo>
                  <a:lnTo>
                    <a:pt x="216" y="299"/>
                  </a:lnTo>
                  <a:lnTo>
                    <a:pt x="201" y="299"/>
                  </a:lnTo>
                  <a:lnTo>
                    <a:pt x="185" y="299"/>
                  </a:lnTo>
                  <a:lnTo>
                    <a:pt x="167" y="298"/>
                  </a:lnTo>
                  <a:lnTo>
                    <a:pt x="148" y="296"/>
                  </a:lnTo>
                  <a:lnTo>
                    <a:pt x="129" y="294"/>
                  </a:lnTo>
                  <a:lnTo>
                    <a:pt x="110" y="290"/>
                  </a:lnTo>
                  <a:lnTo>
                    <a:pt x="91" y="284"/>
                  </a:lnTo>
                  <a:lnTo>
                    <a:pt x="73" y="277"/>
                  </a:lnTo>
                  <a:lnTo>
                    <a:pt x="57" y="267"/>
                  </a:lnTo>
                  <a:lnTo>
                    <a:pt x="41" y="255"/>
                  </a:lnTo>
                  <a:lnTo>
                    <a:pt x="27" y="240"/>
                  </a:lnTo>
                  <a:lnTo>
                    <a:pt x="16" y="223"/>
                  </a:lnTo>
                  <a:lnTo>
                    <a:pt x="7" y="202"/>
                  </a:lnTo>
                  <a:lnTo>
                    <a:pt x="2" y="178"/>
                  </a:lnTo>
                  <a:lnTo>
                    <a:pt x="0" y="150"/>
                  </a:lnTo>
                  <a:lnTo>
                    <a:pt x="2" y="122"/>
                  </a:lnTo>
                  <a:lnTo>
                    <a:pt x="7" y="98"/>
                  </a:lnTo>
                  <a:lnTo>
                    <a:pt x="16" y="77"/>
                  </a:lnTo>
                  <a:lnTo>
                    <a:pt x="27" y="59"/>
                  </a:lnTo>
                  <a:lnTo>
                    <a:pt x="41" y="45"/>
                  </a:lnTo>
                  <a:lnTo>
                    <a:pt x="57" y="33"/>
                  </a:lnTo>
                  <a:lnTo>
                    <a:pt x="73" y="23"/>
                  </a:lnTo>
                  <a:lnTo>
                    <a:pt x="91" y="16"/>
                  </a:lnTo>
                  <a:lnTo>
                    <a:pt x="110" y="10"/>
                  </a:lnTo>
                  <a:lnTo>
                    <a:pt x="129" y="6"/>
                  </a:lnTo>
                  <a:lnTo>
                    <a:pt x="148" y="3"/>
                  </a:lnTo>
                  <a:lnTo>
                    <a:pt x="167" y="1"/>
                  </a:lnTo>
                  <a:lnTo>
                    <a:pt x="185" y="0"/>
                  </a:lnTo>
                  <a:lnTo>
                    <a:pt x="201" y="0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2597" y="4335"/>
              <a:ext cx="215" cy="122"/>
            </a:xfrm>
            <a:custGeom>
              <a:rect b="b" l="l" r="r" t="t"/>
              <a:pathLst>
                <a:path extrusionOk="0" h="1360" w="2393">
                  <a:moveTo>
                    <a:pt x="1814" y="702"/>
                  </a:moveTo>
                  <a:lnTo>
                    <a:pt x="1796" y="704"/>
                  </a:lnTo>
                  <a:lnTo>
                    <a:pt x="1778" y="709"/>
                  </a:lnTo>
                  <a:lnTo>
                    <a:pt x="1761" y="720"/>
                  </a:lnTo>
                  <a:lnTo>
                    <a:pt x="1746" y="733"/>
                  </a:lnTo>
                  <a:lnTo>
                    <a:pt x="1590" y="904"/>
                  </a:lnTo>
                  <a:lnTo>
                    <a:pt x="2038" y="904"/>
                  </a:lnTo>
                  <a:lnTo>
                    <a:pt x="1882" y="733"/>
                  </a:lnTo>
                  <a:lnTo>
                    <a:pt x="1867" y="719"/>
                  </a:lnTo>
                  <a:lnTo>
                    <a:pt x="1851" y="709"/>
                  </a:lnTo>
                  <a:lnTo>
                    <a:pt x="1833" y="703"/>
                  </a:lnTo>
                  <a:lnTo>
                    <a:pt x="1814" y="702"/>
                  </a:lnTo>
                  <a:close/>
                  <a:moveTo>
                    <a:pt x="1748" y="0"/>
                  </a:moveTo>
                  <a:lnTo>
                    <a:pt x="1831" y="20"/>
                  </a:lnTo>
                  <a:lnTo>
                    <a:pt x="1892" y="38"/>
                  </a:lnTo>
                  <a:lnTo>
                    <a:pt x="1950" y="61"/>
                  </a:lnTo>
                  <a:lnTo>
                    <a:pt x="2005" y="88"/>
                  </a:lnTo>
                  <a:lnTo>
                    <a:pt x="2057" y="121"/>
                  </a:lnTo>
                  <a:lnTo>
                    <a:pt x="2107" y="157"/>
                  </a:lnTo>
                  <a:lnTo>
                    <a:pt x="2154" y="196"/>
                  </a:lnTo>
                  <a:lnTo>
                    <a:pt x="2196" y="239"/>
                  </a:lnTo>
                  <a:lnTo>
                    <a:pt x="2235" y="286"/>
                  </a:lnTo>
                  <a:lnTo>
                    <a:pt x="2270" y="336"/>
                  </a:lnTo>
                  <a:lnTo>
                    <a:pt x="2301" y="388"/>
                  </a:lnTo>
                  <a:lnTo>
                    <a:pt x="2328" y="443"/>
                  </a:lnTo>
                  <a:lnTo>
                    <a:pt x="2352" y="501"/>
                  </a:lnTo>
                  <a:lnTo>
                    <a:pt x="2369" y="561"/>
                  </a:lnTo>
                  <a:lnTo>
                    <a:pt x="2382" y="622"/>
                  </a:lnTo>
                  <a:lnTo>
                    <a:pt x="2390" y="684"/>
                  </a:lnTo>
                  <a:lnTo>
                    <a:pt x="2393" y="748"/>
                  </a:lnTo>
                  <a:lnTo>
                    <a:pt x="2393" y="1200"/>
                  </a:lnTo>
                  <a:lnTo>
                    <a:pt x="2390" y="1230"/>
                  </a:lnTo>
                  <a:lnTo>
                    <a:pt x="2383" y="1256"/>
                  </a:lnTo>
                  <a:lnTo>
                    <a:pt x="2370" y="1282"/>
                  </a:lnTo>
                  <a:lnTo>
                    <a:pt x="2354" y="1304"/>
                  </a:lnTo>
                  <a:lnTo>
                    <a:pt x="2335" y="1324"/>
                  </a:lnTo>
                  <a:lnTo>
                    <a:pt x="2311" y="1339"/>
                  </a:lnTo>
                  <a:lnTo>
                    <a:pt x="2286" y="1351"/>
                  </a:lnTo>
                  <a:lnTo>
                    <a:pt x="2259" y="1358"/>
                  </a:lnTo>
                  <a:lnTo>
                    <a:pt x="2230" y="1360"/>
                  </a:lnTo>
                  <a:lnTo>
                    <a:pt x="157" y="1360"/>
                  </a:lnTo>
                  <a:lnTo>
                    <a:pt x="129" y="1358"/>
                  </a:lnTo>
                  <a:lnTo>
                    <a:pt x="101" y="1351"/>
                  </a:lnTo>
                  <a:lnTo>
                    <a:pt x="77" y="1339"/>
                  </a:lnTo>
                  <a:lnTo>
                    <a:pt x="55" y="1324"/>
                  </a:lnTo>
                  <a:lnTo>
                    <a:pt x="36" y="1304"/>
                  </a:lnTo>
                  <a:lnTo>
                    <a:pt x="21" y="1282"/>
                  </a:lnTo>
                  <a:lnTo>
                    <a:pt x="10" y="1256"/>
                  </a:lnTo>
                  <a:lnTo>
                    <a:pt x="3" y="1230"/>
                  </a:lnTo>
                  <a:lnTo>
                    <a:pt x="0" y="1200"/>
                  </a:lnTo>
                  <a:lnTo>
                    <a:pt x="0" y="748"/>
                  </a:lnTo>
                  <a:lnTo>
                    <a:pt x="3" y="684"/>
                  </a:lnTo>
                  <a:lnTo>
                    <a:pt x="11" y="622"/>
                  </a:lnTo>
                  <a:lnTo>
                    <a:pt x="23" y="561"/>
                  </a:lnTo>
                  <a:lnTo>
                    <a:pt x="41" y="501"/>
                  </a:lnTo>
                  <a:lnTo>
                    <a:pt x="63" y="443"/>
                  </a:lnTo>
                  <a:lnTo>
                    <a:pt x="90" y="389"/>
                  </a:lnTo>
                  <a:lnTo>
                    <a:pt x="122" y="336"/>
                  </a:lnTo>
                  <a:lnTo>
                    <a:pt x="156" y="286"/>
                  </a:lnTo>
                  <a:lnTo>
                    <a:pt x="195" y="240"/>
                  </a:lnTo>
                  <a:lnTo>
                    <a:pt x="237" y="196"/>
                  </a:lnTo>
                  <a:lnTo>
                    <a:pt x="283" y="157"/>
                  </a:lnTo>
                  <a:lnTo>
                    <a:pt x="332" y="121"/>
                  </a:lnTo>
                  <a:lnTo>
                    <a:pt x="385" y="89"/>
                  </a:lnTo>
                  <a:lnTo>
                    <a:pt x="440" y="62"/>
                  </a:lnTo>
                  <a:lnTo>
                    <a:pt x="498" y="38"/>
                  </a:lnTo>
                  <a:lnTo>
                    <a:pt x="559" y="20"/>
                  </a:lnTo>
                  <a:lnTo>
                    <a:pt x="640" y="0"/>
                  </a:lnTo>
                  <a:lnTo>
                    <a:pt x="1193" y="1280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5" name="Google Shape;225;p26"/>
            <p:cNvSpPr/>
            <p:nvPr/>
          </p:nvSpPr>
          <p:spPr>
            <a:xfrm>
              <a:off x="2689" y="4347"/>
              <a:ext cx="34" cy="82"/>
            </a:xfrm>
            <a:custGeom>
              <a:rect b="b" l="l" r="r" t="t"/>
              <a:pathLst>
                <a:path extrusionOk="0" h="915" w="373">
                  <a:moveTo>
                    <a:pt x="135" y="0"/>
                  </a:moveTo>
                  <a:lnTo>
                    <a:pt x="237" y="0"/>
                  </a:lnTo>
                  <a:lnTo>
                    <a:pt x="258" y="2"/>
                  </a:lnTo>
                  <a:lnTo>
                    <a:pt x="278" y="9"/>
                  </a:lnTo>
                  <a:lnTo>
                    <a:pt x="295" y="21"/>
                  </a:lnTo>
                  <a:lnTo>
                    <a:pt x="310" y="36"/>
                  </a:lnTo>
                  <a:lnTo>
                    <a:pt x="321" y="53"/>
                  </a:lnTo>
                  <a:lnTo>
                    <a:pt x="328" y="74"/>
                  </a:lnTo>
                  <a:lnTo>
                    <a:pt x="366" y="234"/>
                  </a:lnTo>
                  <a:lnTo>
                    <a:pt x="368" y="257"/>
                  </a:lnTo>
                  <a:lnTo>
                    <a:pt x="365" y="281"/>
                  </a:lnTo>
                  <a:lnTo>
                    <a:pt x="357" y="301"/>
                  </a:lnTo>
                  <a:lnTo>
                    <a:pt x="345" y="319"/>
                  </a:lnTo>
                  <a:lnTo>
                    <a:pt x="329" y="334"/>
                  </a:lnTo>
                  <a:lnTo>
                    <a:pt x="309" y="345"/>
                  </a:lnTo>
                  <a:lnTo>
                    <a:pt x="287" y="351"/>
                  </a:lnTo>
                  <a:lnTo>
                    <a:pt x="373" y="438"/>
                  </a:lnTo>
                  <a:lnTo>
                    <a:pt x="187" y="915"/>
                  </a:lnTo>
                  <a:lnTo>
                    <a:pt x="0" y="438"/>
                  </a:lnTo>
                  <a:lnTo>
                    <a:pt x="85" y="351"/>
                  </a:lnTo>
                  <a:lnTo>
                    <a:pt x="63" y="345"/>
                  </a:lnTo>
                  <a:lnTo>
                    <a:pt x="44" y="334"/>
                  </a:lnTo>
                  <a:lnTo>
                    <a:pt x="27" y="319"/>
                  </a:lnTo>
                  <a:lnTo>
                    <a:pt x="15" y="301"/>
                  </a:lnTo>
                  <a:lnTo>
                    <a:pt x="7" y="281"/>
                  </a:lnTo>
                  <a:lnTo>
                    <a:pt x="4" y="257"/>
                  </a:lnTo>
                  <a:lnTo>
                    <a:pt x="6" y="234"/>
                  </a:lnTo>
                  <a:lnTo>
                    <a:pt x="44" y="74"/>
                  </a:lnTo>
                  <a:lnTo>
                    <a:pt x="52" y="53"/>
                  </a:lnTo>
                  <a:lnTo>
                    <a:pt x="63" y="36"/>
                  </a:lnTo>
                  <a:lnTo>
                    <a:pt x="77" y="21"/>
                  </a:lnTo>
                  <a:lnTo>
                    <a:pt x="95" y="9"/>
                  </a:lnTo>
                  <a:lnTo>
                    <a:pt x="114" y="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26" name="Google Shape;226;p26"/>
          <p:cNvSpPr/>
          <p:nvPr/>
        </p:nvSpPr>
        <p:spPr>
          <a:xfrm>
            <a:off x="3901344" y="1247342"/>
            <a:ext cx="161558" cy="271723"/>
          </a:xfrm>
          <a:custGeom>
            <a:rect b="b" l="l" r="r" t="t"/>
            <a:pathLst>
              <a:path extrusionOk="0" h="4045" w="1926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27" name="Google Shape;227;p26"/>
          <p:cNvGrpSpPr/>
          <p:nvPr/>
        </p:nvGrpSpPr>
        <p:grpSpPr>
          <a:xfrm>
            <a:off x="3446914" y="2517289"/>
            <a:ext cx="259446" cy="211431"/>
            <a:chOff x="5919" y="4283"/>
            <a:chExt cx="320" cy="261"/>
          </a:xfrm>
        </p:grpSpPr>
        <p:sp>
          <p:nvSpPr>
            <p:cNvPr id="228" name="Google Shape;228;p26"/>
            <p:cNvSpPr/>
            <p:nvPr/>
          </p:nvSpPr>
          <p:spPr>
            <a:xfrm>
              <a:off x="6065" y="4421"/>
              <a:ext cx="32" cy="38"/>
            </a:xfrm>
            <a:custGeom>
              <a:rect b="b" l="l" r="r" t="t"/>
              <a:pathLst>
                <a:path extrusionOk="0" h="421" w="349">
                  <a:moveTo>
                    <a:pt x="175" y="0"/>
                  </a:moveTo>
                  <a:lnTo>
                    <a:pt x="206" y="2"/>
                  </a:lnTo>
                  <a:lnTo>
                    <a:pt x="235" y="9"/>
                  </a:lnTo>
                  <a:lnTo>
                    <a:pt x="263" y="22"/>
                  </a:lnTo>
                  <a:lnTo>
                    <a:pt x="287" y="40"/>
                  </a:lnTo>
                  <a:lnTo>
                    <a:pt x="308" y="60"/>
                  </a:lnTo>
                  <a:lnTo>
                    <a:pt x="326" y="84"/>
                  </a:lnTo>
                  <a:lnTo>
                    <a:pt x="338" y="111"/>
                  </a:lnTo>
                  <a:lnTo>
                    <a:pt x="346" y="140"/>
                  </a:lnTo>
                  <a:lnTo>
                    <a:pt x="349" y="171"/>
                  </a:lnTo>
                  <a:lnTo>
                    <a:pt x="349" y="249"/>
                  </a:lnTo>
                  <a:lnTo>
                    <a:pt x="346" y="280"/>
                  </a:lnTo>
                  <a:lnTo>
                    <a:pt x="338" y="309"/>
                  </a:lnTo>
                  <a:lnTo>
                    <a:pt x="326" y="336"/>
                  </a:lnTo>
                  <a:lnTo>
                    <a:pt x="308" y="360"/>
                  </a:lnTo>
                  <a:lnTo>
                    <a:pt x="287" y="381"/>
                  </a:lnTo>
                  <a:lnTo>
                    <a:pt x="263" y="398"/>
                  </a:lnTo>
                  <a:lnTo>
                    <a:pt x="235" y="410"/>
                  </a:lnTo>
                  <a:lnTo>
                    <a:pt x="206" y="419"/>
                  </a:lnTo>
                  <a:lnTo>
                    <a:pt x="175" y="421"/>
                  </a:lnTo>
                  <a:lnTo>
                    <a:pt x="143" y="419"/>
                  </a:lnTo>
                  <a:lnTo>
                    <a:pt x="113" y="410"/>
                  </a:lnTo>
                  <a:lnTo>
                    <a:pt x="87" y="398"/>
                  </a:lnTo>
                  <a:lnTo>
                    <a:pt x="62" y="381"/>
                  </a:lnTo>
                  <a:lnTo>
                    <a:pt x="41" y="360"/>
                  </a:lnTo>
                  <a:lnTo>
                    <a:pt x="24" y="336"/>
                  </a:lnTo>
                  <a:lnTo>
                    <a:pt x="11" y="309"/>
                  </a:lnTo>
                  <a:lnTo>
                    <a:pt x="3" y="280"/>
                  </a:lnTo>
                  <a:lnTo>
                    <a:pt x="0" y="249"/>
                  </a:lnTo>
                  <a:lnTo>
                    <a:pt x="0" y="171"/>
                  </a:lnTo>
                  <a:lnTo>
                    <a:pt x="3" y="140"/>
                  </a:lnTo>
                  <a:lnTo>
                    <a:pt x="11" y="111"/>
                  </a:lnTo>
                  <a:lnTo>
                    <a:pt x="24" y="84"/>
                  </a:lnTo>
                  <a:lnTo>
                    <a:pt x="41" y="60"/>
                  </a:lnTo>
                  <a:lnTo>
                    <a:pt x="62" y="40"/>
                  </a:lnTo>
                  <a:lnTo>
                    <a:pt x="87" y="22"/>
                  </a:lnTo>
                  <a:lnTo>
                    <a:pt x="113" y="9"/>
                  </a:lnTo>
                  <a:lnTo>
                    <a:pt x="143" y="2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5926" y="4448"/>
              <a:ext cx="307" cy="96"/>
            </a:xfrm>
            <a:custGeom>
              <a:rect b="b" l="l" r="r" t="t"/>
              <a:pathLst>
                <a:path extrusionOk="0" h="1067" w="3415">
                  <a:moveTo>
                    <a:pt x="0" y="0"/>
                  </a:moveTo>
                  <a:lnTo>
                    <a:pt x="49" y="20"/>
                  </a:lnTo>
                  <a:lnTo>
                    <a:pt x="101" y="35"/>
                  </a:lnTo>
                  <a:lnTo>
                    <a:pt x="156" y="45"/>
                  </a:lnTo>
                  <a:lnTo>
                    <a:pt x="211" y="48"/>
                  </a:lnTo>
                  <a:lnTo>
                    <a:pt x="1413" y="48"/>
                  </a:lnTo>
                  <a:lnTo>
                    <a:pt x="1428" y="88"/>
                  </a:lnTo>
                  <a:lnTo>
                    <a:pt x="1449" y="125"/>
                  </a:lnTo>
                  <a:lnTo>
                    <a:pt x="1476" y="160"/>
                  </a:lnTo>
                  <a:lnTo>
                    <a:pt x="1507" y="189"/>
                  </a:lnTo>
                  <a:lnTo>
                    <a:pt x="1541" y="215"/>
                  </a:lnTo>
                  <a:lnTo>
                    <a:pt x="1578" y="236"/>
                  </a:lnTo>
                  <a:lnTo>
                    <a:pt x="1619" y="251"/>
                  </a:lnTo>
                  <a:lnTo>
                    <a:pt x="1662" y="261"/>
                  </a:lnTo>
                  <a:lnTo>
                    <a:pt x="1708" y="264"/>
                  </a:lnTo>
                  <a:lnTo>
                    <a:pt x="1753" y="261"/>
                  </a:lnTo>
                  <a:lnTo>
                    <a:pt x="1796" y="251"/>
                  </a:lnTo>
                  <a:lnTo>
                    <a:pt x="1837" y="236"/>
                  </a:lnTo>
                  <a:lnTo>
                    <a:pt x="1875" y="215"/>
                  </a:lnTo>
                  <a:lnTo>
                    <a:pt x="1909" y="189"/>
                  </a:lnTo>
                  <a:lnTo>
                    <a:pt x="1939" y="160"/>
                  </a:lnTo>
                  <a:lnTo>
                    <a:pt x="1965" y="125"/>
                  </a:lnTo>
                  <a:lnTo>
                    <a:pt x="1986" y="88"/>
                  </a:lnTo>
                  <a:lnTo>
                    <a:pt x="2002" y="48"/>
                  </a:lnTo>
                  <a:lnTo>
                    <a:pt x="3204" y="48"/>
                  </a:lnTo>
                  <a:lnTo>
                    <a:pt x="3260" y="45"/>
                  </a:lnTo>
                  <a:lnTo>
                    <a:pt x="3314" y="35"/>
                  </a:lnTo>
                  <a:lnTo>
                    <a:pt x="3366" y="20"/>
                  </a:lnTo>
                  <a:lnTo>
                    <a:pt x="3415" y="0"/>
                  </a:lnTo>
                  <a:lnTo>
                    <a:pt x="3415" y="787"/>
                  </a:lnTo>
                  <a:lnTo>
                    <a:pt x="3412" y="828"/>
                  </a:lnTo>
                  <a:lnTo>
                    <a:pt x="3403" y="867"/>
                  </a:lnTo>
                  <a:lnTo>
                    <a:pt x="3389" y="905"/>
                  </a:lnTo>
                  <a:lnTo>
                    <a:pt x="3370" y="939"/>
                  </a:lnTo>
                  <a:lnTo>
                    <a:pt x="3346" y="971"/>
                  </a:lnTo>
                  <a:lnTo>
                    <a:pt x="3317" y="998"/>
                  </a:lnTo>
                  <a:lnTo>
                    <a:pt x="3286" y="1022"/>
                  </a:lnTo>
                  <a:lnTo>
                    <a:pt x="3251" y="1041"/>
                  </a:lnTo>
                  <a:lnTo>
                    <a:pt x="3214" y="1055"/>
                  </a:lnTo>
                  <a:lnTo>
                    <a:pt x="3174" y="1064"/>
                  </a:lnTo>
                  <a:lnTo>
                    <a:pt x="3132" y="1067"/>
                  </a:lnTo>
                  <a:lnTo>
                    <a:pt x="283" y="1067"/>
                  </a:lnTo>
                  <a:lnTo>
                    <a:pt x="242" y="1064"/>
                  </a:lnTo>
                  <a:lnTo>
                    <a:pt x="201" y="1055"/>
                  </a:lnTo>
                  <a:lnTo>
                    <a:pt x="163" y="1041"/>
                  </a:lnTo>
                  <a:lnTo>
                    <a:pt x="129" y="1022"/>
                  </a:lnTo>
                  <a:lnTo>
                    <a:pt x="97" y="998"/>
                  </a:lnTo>
                  <a:lnTo>
                    <a:pt x="69" y="971"/>
                  </a:lnTo>
                  <a:lnTo>
                    <a:pt x="46" y="939"/>
                  </a:lnTo>
                  <a:lnTo>
                    <a:pt x="26" y="905"/>
                  </a:lnTo>
                  <a:lnTo>
                    <a:pt x="12" y="867"/>
                  </a:lnTo>
                  <a:lnTo>
                    <a:pt x="3" y="828"/>
                  </a:lnTo>
                  <a:lnTo>
                    <a:pt x="0" y="7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0" name="Google Shape;230;p26"/>
            <p:cNvSpPr/>
            <p:nvPr/>
          </p:nvSpPr>
          <p:spPr>
            <a:xfrm>
              <a:off x="5919" y="4283"/>
              <a:ext cx="320" cy="149"/>
            </a:xfrm>
            <a:custGeom>
              <a:rect b="b" l="l" r="r" t="t"/>
              <a:pathLst>
                <a:path extrusionOk="0" h="1653" w="3559">
                  <a:moveTo>
                    <a:pt x="1507" y="262"/>
                  </a:moveTo>
                  <a:lnTo>
                    <a:pt x="1467" y="265"/>
                  </a:lnTo>
                  <a:lnTo>
                    <a:pt x="1430" y="274"/>
                  </a:lnTo>
                  <a:lnTo>
                    <a:pt x="1394" y="287"/>
                  </a:lnTo>
                  <a:lnTo>
                    <a:pt x="1361" y="304"/>
                  </a:lnTo>
                  <a:lnTo>
                    <a:pt x="1331" y="327"/>
                  </a:lnTo>
                  <a:lnTo>
                    <a:pt x="1305" y="352"/>
                  </a:lnTo>
                  <a:lnTo>
                    <a:pt x="1282" y="381"/>
                  </a:lnTo>
                  <a:lnTo>
                    <a:pt x="1263" y="414"/>
                  </a:lnTo>
                  <a:lnTo>
                    <a:pt x="1247" y="448"/>
                  </a:lnTo>
                  <a:lnTo>
                    <a:pt x="2311" y="448"/>
                  </a:lnTo>
                  <a:lnTo>
                    <a:pt x="2297" y="414"/>
                  </a:lnTo>
                  <a:lnTo>
                    <a:pt x="2278" y="381"/>
                  </a:lnTo>
                  <a:lnTo>
                    <a:pt x="2255" y="352"/>
                  </a:lnTo>
                  <a:lnTo>
                    <a:pt x="2228" y="327"/>
                  </a:lnTo>
                  <a:lnTo>
                    <a:pt x="2198" y="304"/>
                  </a:lnTo>
                  <a:lnTo>
                    <a:pt x="2165" y="287"/>
                  </a:lnTo>
                  <a:lnTo>
                    <a:pt x="2130" y="274"/>
                  </a:lnTo>
                  <a:lnTo>
                    <a:pt x="2091" y="265"/>
                  </a:lnTo>
                  <a:lnTo>
                    <a:pt x="2052" y="262"/>
                  </a:lnTo>
                  <a:lnTo>
                    <a:pt x="1507" y="262"/>
                  </a:lnTo>
                  <a:close/>
                  <a:moveTo>
                    <a:pt x="1507" y="0"/>
                  </a:moveTo>
                  <a:lnTo>
                    <a:pt x="2052" y="0"/>
                  </a:lnTo>
                  <a:lnTo>
                    <a:pt x="2113" y="3"/>
                  </a:lnTo>
                  <a:lnTo>
                    <a:pt x="2171" y="14"/>
                  </a:lnTo>
                  <a:lnTo>
                    <a:pt x="2229" y="29"/>
                  </a:lnTo>
                  <a:lnTo>
                    <a:pt x="2283" y="51"/>
                  </a:lnTo>
                  <a:lnTo>
                    <a:pt x="2333" y="79"/>
                  </a:lnTo>
                  <a:lnTo>
                    <a:pt x="2380" y="111"/>
                  </a:lnTo>
                  <a:lnTo>
                    <a:pt x="2424" y="149"/>
                  </a:lnTo>
                  <a:lnTo>
                    <a:pt x="2463" y="190"/>
                  </a:lnTo>
                  <a:lnTo>
                    <a:pt x="2498" y="235"/>
                  </a:lnTo>
                  <a:lnTo>
                    <a:pt x="2528" y="283"/>
                  </a:lnTo>
                  <a:lnTo>
                    <a:pt x="2552" y="336"/>
                  </a:lnTo>
                  <a:lnTo>
                    <a:pt x="2571" y="391"/>
                  </a:lnTo>
                  <a:lnTo>
                    <a:pt x="2584" y="448"/>
                  </a:lnTo>
                  <a:lnTo>
                    <a:pt x="3264" y="448"/>
                  </a:lnTo>
                  <a:lnTo>
                    <a:pt x="3308" y="452"/>
                  </a:lnTo>
                  <a:lnTo>
                    <a:pt x="3348" y="460"/>
                  </a:lnTo>
                  <a:lnTo>
                    <a:pt x="3388" y="474"/>
                  </a:lnTo>
                  <a:lnTo>
                    <a:pt x="3424" y="493"/>
                  </a:lnTo>
                  <a:lnTo>
                    <a:pt x="3457" y="517"/>
                  </a:lnTo>
                  <a:lnTo>
                    <a:pt x="3486" y="545"/>
                  </a:lnTo>
                  <a:lnTo>
                    <a:pt x="3511" y="575"/>
                  </a:lnTo>
                  <a:lnTo>
                    <a:pt x="3531" y="610"/>
                  </a:lnTo>
                  <a:lnTo>
                    <a:pt x="3546" y="647"/>
                  </a:lnTo>
                  <a:lnTo>
                    <a:pt x="3555" y="687"/>
                  </a:lnTo>
                  <a:lnTo>
                    <a:pt x="3559" y="728"/>
                  </a:lnTo>
                  <a:lnTo>
                    <a:pt x="3559" y="1373"/>
                  </a:lnTo>
                  <a:lnTo>
                    <a:pt x="3555" y="1415"/>
                  </a:lnTo>
                  <a:lnTo>
                    <a:pt x="3546" y="1454"/>
                  </a:lnTo>
                  <a:lnTo>
                    <a:pt x="3532" y="1492"/>
                  </a:lnTo>
                  <a:lnTo>
                    <a:pt x="3513" y="1525"/>
                  </a:lnTo>
                  <a:lnTo>
                    <a:pt x="3489" y="1557"/>
                  </a:lnTo>
                  <a:lnTo>
                    <a:pt x="3462" y="1584"/>
                  </a:lnTo>
                  <a:lnTo>
                    <a:pt x="3430" y="1608"/>
                  </a:lnTo>
                  <a:lnTo>
                    <a:pt x="3395" y="1627"/>
                  </a:lnTo>
                  <a:lnTo>
                    <a:pt x="3357" y="1641"/>
                  </a:lnTo>
                  <a:lnTo>
                    <a:pt x="3318" y="1650"/>
                  </a:lnTo>
                  <a:lnTo>
                    <a:pt x="3276" y="1653"/>
                  </a:lnTo>
                  <a:lnTo>
                    <a:pt x="2087" y="1653"/>
                  </a:lnTo>
                  <a:lnTo>
                    <a:pt x="2082" y="1613"/>
                  </a:lnTo>
                  <a:lnTo>
                    <a:pt x="2072" y="1575"/>
                  </a:lnTo>
                  <a:lnTo>
                    <a:pt x="2059" y="1539"/>
                  </a:lnTo>
                  <a:lnTo>
                    <a:pt x="2041" y="1507"/>
                  </a:lnTo>
                  <a:lnTo>
                    <a:pt x="2019" y="1475"/>
                  </a:lnTo>
                  <a:lnTo>
                    <a:pt x="1992" y="1448"/>
                  </a:lnTo>
                  <a:lnTo>
                    <a:pt x="1990" y="1446"/>
                  </a:lnTo>
                  <a:lnTo>
                    <a:pt x="1987" y="1444"/>
                  </a:lnTo>
                  <a:lnTo>
                    <a:pt x="1968" y="1428"/>
                  </a:lnTo>
                  <a:lnTo>
                    <a:pt x="1948" y="1412"/>
                  </a:lnTo>
                  <a:lnTo>
                    <a:pt x="1933" y="1404"/>
                  </a:lnTo>
                  <a:lnTo>
                    <a:pt x="1915" y="1395"/>
                  </a:lnTo>
                  <a:lnTo>
                    <a:pt x="1898" y="1386"/>
                  </a:lnTo>
                  <a:lnTo>
                    <a:pt x="1882" y="1381"/>
                  </a:lnTo>
                  <a:lnTo>
                    <a:pt x="1867" y="1377"/>
                  </a:lnTo>
                  <a:lnTo>
                    <a:pt x="1854" y="1372"/>
                  </a:lnTo>
                  <a:lnTo>
                    <a:pt x="1840" y="1369"/>
                  </a:lnTo>
                  <a:lnTo>
                    <a:pt x="1811" y="1365"/>
                  </a:lnTo>
                  <a:lnTo>
                    <a:pt x="1780" y="1362"/>
                  </a:lnTo>
                  <a:lnTo>
                    <a:pt x="1748" y="1365"/>
                  </a:lnTo>
                  <a:lnTo>
                    <a:pt x="1718" y="1369"/>
                  </a:lnTo>
                  <a:lnTo>
                    <a:pt x="1705" y="1372"/>
                  </a:lnTo>
                  <a:lnTo>
                    <a:pt x="1692" y="1377"/>
                  </a:lnTo>
                  <a:lnTo>
                    <a:pt x="1676" y="1381"/>
                  </a:lnTo>
                  <a:lnTo>
                    <a:pt x="1661" y="1386"/>
                  </a:lnTo>
                  <a:lnTo>
                    <a:pt x="1643" y="1394"/>
                  </a:lnTo>
                  <a:lnTo>
                    <a:pt x="1627" y="1404"/>
                  </a:lnTo>
                  <a:lnTo>
                    <a:pt x="1621" y="1407"/>
                  </a:lnTo>
                  <a:lnTo>
                    <a:pt x="1616" y="1410"/>
                  </a:lnTo>
                  <a:lnTo>
                    <a:pt x="1610" y="1412"/>
                  </a:lnTo>
                  <a:lnTo>
                    <a:pt x="1591" y="1428"/>
                  </a:lnTo>
                  <a:lnTo>
                    <a:pt x="1572" y="1444"/>
                  </a:lnTo>
                  <a:lnTo>
                    <a:pt x="1569" y="1446"/>
                  </a:lnTo>
                  <a:lnTo>
                    <a:pt x="1566" y="1448"/>
                  </a:lnTo>
                  <a:lnTo>
                    <a:pt x="1540" y="1475"/>
                  </a:lnTo>
                  <a:lnTo>
                    <a:pt x="1518" y="1507"/>
                  </a:lnTo>
                  <a:lnTo>
                    <a:pt x="1499" y="1539"/>
                  </a:lnTo>
                  <a:lnTo>
                    <a:pt x="1486" y="1575"/>
                  </a:lnTo>
                  <a:lnTo>
                    <a:pt x="1476" y="1613"/>
                  </a:lnTo>
                  <a:lnTo>
                    <a:pt x="1472" y="1653"/>
                  </a:lnTo>
                  <a:lnTo>
                    <a:pt x="283" y="1653"/>
                  </a:lnTo>
                  <a:lnTo>
                    <a:pt x="241" y="1650"/>
                  </a:lnTo>
                  <a:lnTo>
                    <a:pt x="201" y="1641"/>
                  </a:lnTo>
                  <a:lnTo>
                    <a:pt x="164" y="1627"/>
                  </a:lnTo>
                  <a:lnTo>
                    <a:pt x="129" y="1608"/>
                  </a:lnTo>
                  <a:lnTo>
                    <a:pt x="98" y="1584"/>
                  </a:lnTo>
                  <a:lnTo>
                    <a:pt x="69" y="1557"/>
                  </a:lnTo>
                  <a:lnTo>
                    <a:pt x="46" y="1525"/>
                  </a:lnTo>
                  <a:lnTo>
                    <a:pt x="26" y="1491"/>
                  </a:lnTo>
                  <a:lnTo>
                    <a:pt x="12" y="1454"/>
                  </a:lnTo>
                  <a:lnTo>
                    <a:pt x="3" y="1415"/>
                  </a:lnTo>
                  <a:lnTo>
                    <a:pt x="0" y="1373"/>
                  </a:lnTo>
                  <a:lnTo>
                    <a:pt x="0" y="728"/>
                  </a:lnTo>
                  <a:lnTo>
                    <a:pt x="3" y="687"/>
                  </a:lnTo>
                  <a:lnTo>
                    <a:pt x="12" y="647"/>
                  </a:lnTo>
                  <a:lnTo>
                    <a:pt x="28" y="610"/>
                  </a:lnTo>
                  <a:lnTo>
                    <a:pt x="47" y="575"/>
                  </a:lnTo>
                  <a:lnTo>
                    <a:pt x="73" y="545"/>
                  </a:lnTo>
                  <a:lnTo>
                    <a:pt x="102" y="517"/>
                  </a:lnTo>
                  <a:lnTo>
                    <a:pt x="134" y="493"/>
                  </a:lnTo>
                  <a:lnTo>
                    <a:pt x="171" y="474"/>
                  </a:lnTo>
                  <a:lnTo>
                    <a:pt x="210" y="460"/>
                  </a:lnTo>
                  <a:lnTo>
                    <a:pt x="252" y="452"/>
                  </a:lnTo>
                  <a:lnTo>
                    <a:pt x="295" y="448"/>
                  </a:lnTo>
                  <a:lnTo>
                    <a:pt x="975" y="448"/>
                  </a:lnTo>
                  <a:lnTo>
                    <a:pt x="988" y="391"/>
                  </a:lnTo>
                  <a:lnTo>
                    <a:pt x="1007" y="336"/>
                  </a:lnTo>
                  <a:lnTo>
                    <a:pt x="1031" y="283"/>
                  </a:lnTo>
                  <a:lnTo>
                    <a:pt x="1060" y="235"/>
                  </a:lnTo>
                  <a:lnTo>
                    <a:pt x="1096" y="190"/>
                  </a:lnTo>
                  <a:lnTo>
                    <a:pt x="1134" y="149"/>
                  </a:lnTo>
                  <a:lnTo>
                    <a:pt x="1178" y="111"/>
                  </a:lnTo>
                  <a:lnTo>
                    <a:pt x="1225" y="79"/>
                  </a:lnTo>
                  <a:lnTo>
                    <a:pt x="1276" y="51"/>
                  </a:lnTo>
                  <a:lnTo>
                    <a:pt x="1330" y="29"/>
                  </a:lnTo>
                  <a:lnTo>
                    <a:pt x="1387" y="14"/>
                  </a:lnTo>
                  <a:lnTo>
                    <a:pt x="1445" y="3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31" name="Google Shape;231;p26"/>
          <p:cNvSpPr/>
          <p:nvPr/>
        </p:nvSpPr>
        <p:spPr>
          <a:xfrm>
            <a:off x="752825" y="623950"/>
            <a:ext cx="23937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주제선정 이유 ( 프로젝트 방향성)</a:t>
            </a:r>
            <a:endParaRPr sz="1100">
              <a:solidFill>
                <a:schemeClr val="lt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6"/>
          <p:cNvSpPr/>
          <p:nvPr/>
        </p:nvSpPr>
        <p:spPr>
          <a:xfrm>
            <a:off x="6071052" y="427561"/>
            <a:ext cx="32769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5000">
                <a:solidFill>
                  <a:srgbClr val="3F3F3F"/>
                </a:solidFill>
                <a:latin typeface="Do Hyeon"/>
                <a:ea typeface="Do Hyeon"/>
                <a:cs typeface="Do Hyeon"/>
                <a:sym typeface="Do Hyeon"/>
              </a:rPr>
              <a:t>Index</a:t>
            </a:r>
            <a:endParaRPr sz="5000">
              <a:solidFill>
                <a:srgbClr val="3F3F3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33" name="Google Shape;233;p26"/>
          <p:cNvSpPr/>
          <p:nvPr/>
        </p:nvSpPr>
        <p:spPr>
          <a:xfrm>
            <a:off x="152865" y="533219"/>
            <a:ext cx="494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01</a:t>
            </a:r>
            <a:endParaRPr sz="2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4" name="Google Shape;234;p26"/>
          <p:cNvSpPr/>
          <p:nvPr/>
        </p:nvSpPr>
        <p:spPr>
          <a:xfrm>
            <a:off x="152865" y="1164091"/>
            <a:ext cx="494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02</a:t>
            </a:r>
            <a:endParaRPr sz="2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5" name="Google Shape;235;p26"/>
          <p:cNvSpPr/>
          <p:nvPr/>
        </p:nvSpPr>
        <p:spPr>
          <a:xfrm>
            <a:off x="152865" y="1794964"/>
            <a:ext cx="494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03</a:t>
            </a:r>
            <a:endParaRPr sz="2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6" name="Google Shape;236;p26"/>
          <p:cNvSpPr/>
          <p:nvPr/>
        </p:nvSpPr>
        <p:spPr>
          <a:xfrm>
            <a:off x="152865" y="2425838"/>
            <a:ext cx="494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04</a:t>
            </a:r>
            <a:endParaRPr sz="2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7" name="Google Shape;237;p26"/>
          <p:cNvSpPr/>
          <p:nvPr/>
        </p:nvSpPr>
        <p:spPr>
          <a:xfrm>
            <a:off x="152865" y="3056711"/>
            <a:ext cx="494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05</a:t>
            </a:r>
            <a:endParaRPr sz="2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p26"/>
          <p:cNvSpPr/>
          <p:nvPr/>
        </p:nvSpPr>
        <p:spPr>
          <a:xfrm>
            <a:off x="152865" y="3687584"/>
            <a:ext cx="494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06</a:t>
            </a:r>
            <a:endParaRPr sz="2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9" name="Google Shape;239;p26"/>
          <p:cNvSpPr/>
          <p:nvPr/>
        </p:nvSpPr>
        <p:spPr>
          <a:xfrm>
            <a:off x="152865" y="4318457"/>
            <a:ext cx="494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07</a:t>
            </a:r>
            <a:endParaRPr sz="2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0" name="Google Shape;240;p26"/>
          <p:cNvSpPr/>
          <p:nvPr/>
        </p:nvSpPr>
        <p:spPr>
          <a:xfrm flipH="1">
            <a:off x="3227766" y="508275"/>
            <a:ext cx="262802" cy="322653"/>
          </a:xfrm>
          <a:custGeom>
            <a:rect b="b" l="l" r="r" t="t"/>
            <a:pathLst>
              <a:path extrusionOk="0" h="3472" w="2831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1" name="Google Shape;241;p26"/>
          <p:cNvSpPr/>
          <p:nvPr/>
        </p:nvSpPr>
        <p:spPr>
          <a:xfrm>
            <a:off x="752822" y="1247350"/>
            <a:ext cx="27378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개발환경 - SerBot</a:t>
            </a:r>
            <a:endParaRPr sz="1100">
              <a:solidFill>
                <a:schemeClr val="lt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6"/>
          <p:cNvSpPr/>
          <p:nvPr/>
        </p:nvSpPr>
        <p:spPr>
          <a:xfrm>
            <a:off x="752825" y="3141550"/>
            <a:ext cx="26940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오디오 ( google assistant, TTS, PYaudio)</a:t>
            </a:r>
            <a:endParaRPr sz="1100">
              <a:solidFill>
                <a:schemeClr val="lt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752825" y="1894750"/>
            <a:ext cx="22716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IMU 각도 계산 , UI ( PyQT5 )</a:t>
            </a:r>
            <a:endParaRPr sz="1100">
              <a:solidFill>
                <a:schemeClr val="lt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2825" y="2518150"/>
            <a:ext cx="22716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구동 - Zigbee, Lidar , 맵핑</a:t>
            </a:r>
            <a:endParaRPr sz="1100">
              <a:solidFill>
                <a:schemeClr val="lt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752825" y="3751150"/>
            <a:ext cx="35001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Photo - Zone , Mask - detect ( opencv, pytorch yolov5)</a:t>
            </a:r>
            <a:endParaRPr sz="1100">
              <a:solidFill>
                <a:schemeClr val="lt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752825" y="4436950"/>
            <a:ext cx="35001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마무리</a:t>
            </a: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( 아쉬운점)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/>
              <a:t>LIDAR - 현재 좌표 재설정</a:t>
            </a:r>
            <a:endParaRPr/>
          </a:p>
        </p:txBody>
      </p:sp>
      <p:pic>
        <p:nvPicPr>
          <p:cNvPr id="395" name="Google Shape;395;p44" title="IMG_0186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675" y="1800200"/>
            <a:ext cx="4051333" cy="30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44" title="IMG_0189.MO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89025" y="1800200"/>
            <a:ext cx="4051325" cy="303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ZigBee - </a:t>
            </a:r>
            <a:r>
              <a:rPr lang="ko"/>
              <a:t>네트워크망 구성</a:t>
            </a:r>
            <a:endParaRPr/>
          </a:p>
        </p:txBody>
      </p:sp>
      <p:sp>
        <p:nvSpPr>
          <p:cNvPr id="402" name="Google Shape;402;p45"/>
          <p:cNvSpPr txBox="1"/>
          <p:nvPr>
            <p:ph idx="1" type="body"/>
          </p:nvPr>
        </p:nvSpPr>
        <p:spPr>
          <a:xfrm>
            <a:off x="819150" y="14573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코디네이터와 라우터간 데이터 송수신</a:t>
            </a:r>
            <a:endParaRPr/>
          </a:p>
        </p:txBody>
      </p:sp>
      <p:sp>
        <p:nvSpPr>
          <p:cNvPr id="403" name="Google Shape;403;p45"/>
          <p:cNvSpPr/>
          <p:nvPr/>
        </p:nvSpPr>
        <p:spPr>
          <a:xfrm>
            <a:off x="1036675" y="1891700"/>
            <a:ext cx="3152400" cy="2555100"/>
          </a:xfrm>
          <a:prstGeom prst="flowChartAlternateProcess">
            <a:avLst/>
          </a:prstGeom>
          <a:solidFill>
            <a:srgbClr val="FCE5CD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5"/>
          <p:cNvSpPr txBox="1"/>
          <p:nvPr/>
        </p:nvSpPr>
        <p:spPr>
          <a:xfrm>
            <a:off x="1189075" y="1891700"/>
            <a:ext cx="3000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from pop import xnode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NI = "SBCood"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CE = 0x01           # 0x00 or 0x01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ID = 0x70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xnode.atcmd('NI', NI)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xnode.atcmd('CE', CE)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xnode.atcmd('ID', ID)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if CE == 0x00: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  xnode.atcmd('JV', 0x01)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  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xnode.atcmd('WR')</a:t>
            </a:r>
            <a:endParaRPr sz="1100"/>
          </a:p>
        </p:txBody>
      </p:sp>
      <p:sp>
        <p:nvSpPr>
          <p:cNvPr id="405" name="Google Shape;405;p45"/>
          <p:cNvSpPr/>
          <p:nvPr/>
        </p:nvSpPr>
        <p:spPr>
          <a:xfrm>
            <a:off x="4933525" y="1891700"/>
            <a:ext cx="3000000" cy="2555100"/>
          </a:xfrm>
          <a:prstGeom prst="flowChartAlternateProcess">
            <a:avLst/>
          </a:prstGeom>
          <a:solidFill>
            <a:srgbClr val="D0E0E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5"/>
          <p:cNvSpPr txBox="1"/>
          <p:nvPr/>
        </p:nvSpPr>
        <p:spPr>
          <a:xfrm>
            <a:off x="5085925" y="1891700"/>
            <a:ext cx="26187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from pop import xnode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NI = "Rout00"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CE = 0x00           # 0x00 or 0x01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ID = 0x70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xnode.atcmd('NI', NI)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xnode.atcmd('CE', CE)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xnode.atcmd('ID', ID)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if CE == 0x00: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  xnode.atcmd('JV', 0x01)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  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xnode.atcmd('WR'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cxnSp>
        <p:nvCxnSpPr>
          <p:cNvPr id="407" name="Google Shape;407;p45"/>
          <p:cNvCxnSpPr>
            <a:stCxn id="404" idx="3"/>
            <a:endCxn id="405" idx="1"/>
          </p:cNvCxnSpPr>
          <p:nvPr/>
        </p:nvCxnSpPr>
        <p:spPr>
          <a:xfrm>
            <a:off x="4189075" y="3169250"/>
            <a:ext cx="744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pic>
        <p:nvPicPr>
          <p:cNvPr id="408" name="Google Shape;40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875" y="520025"/>
            <a:ext cx="2303275" cy="130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IMU를 </a:t>
            </a:r>
            <a:r>
              <a:rPr lang="ko"/>
              <a:t>이용한 각도측정 (바라보는 방향)</a:t>
            </a:r>
            <a:endParaRPr/>
          </a:p>
        </p:txBody>
      </p:sp>
      <p:sp>
        <p:nvSpPr>
          <p:cNvPr id="414" name="Google Shape;414;p46"/>
          <p:cNvSpPr txBox="1"/>
          <p:nvPr>
            <p:ph idx="1" type="body"/>
          </p:nvPr>
        </p:nvSpPr>
        <p:spPr>
          <a:xfrm>
            <a:off x="819150" y="16859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1. serBot(서봇)에 IMU(9-axis)를 장착한 후, 서봇을 회전시켜 값을 측정함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(</a:t>
            </a: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IMU값의 quaternion값 중 1번째와 4번째 값만 이용)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4825" y="2571748"/>
            <a:ext cx="4940123" cy="203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7"/>
          <p:cNvSpPr txBox="1"/>
          <p:nvPr>
            <p:ph idx="1" type="body"/>
          </p:nvPr>
        </p:nvSpPr>
        <p:spPr>
          <a:xfrm>
            <a:off x="819150" y="1685925"/>
            <a:ext cx="7505700" cy="33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2. 한바퀴에서만 바로 각도를 알아내기위해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ko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sin부분</a:t>
            </a: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 음수인 부분은 –1을 곱하고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대칭인 </a:t>
            </a:r>
            <a:r>
              <a:rPr lang="ko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sin부분</a:t>
            </a: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을 분리하여 구별시킴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   cos부분</a:t>
            </a: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값의 변화량이 적은부분(양 끝쪽)은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미세한 변화를 감지하기 어려우므로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   sin부분</a:t>
            </a: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으로 대체하여 사용함.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4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IMU를 이용한 각도측정 (바라보는 방향)</a:t>
            </a:r>
            <a:endParaRPr/>
          </a:p>
        </p:txBody>
      </p:sp>
      <p:pic>
        <p:nvPicPr>
          <p:cNvPr id="422" name="Google Shape;42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4638" y="1800188"/>
            <a:ext cx="2047875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8"/>
          <p:cNvSpPr txBox="1"/>
          <p:nvPr>
            <p:ph idx="1" type="body"/>
          </p:nvPr>
        </p:nvSpPr>
        <p:spPr>
          <a:xfrm>
            <a:off x="819150" y="1685925"/>
            <a:ext cx="7505700" cy="33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3. 서봇에 맞는 각도로 변환.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(정면 0도, 시계방향으로 360까지)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4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IMU를 이용한 각도측정 (바라보는 방향)</a:t>
            </a:r>
            <a:endParaRPr/>
          </a:p>
        </p:txBody>
      </p:sp>
      <p:pic>
        <p:nvPicPr>
          <p:cNvPr id="429" name="Google Shape;42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650" y="1762125"/>
            <a:ext cx="2848200" cy="2348676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48"/>
          <p:cNvSpPr/>
          <p:nvPr/>
        </p:nvSpPr>
        <p:spPr>
          <a:xfrm>
            <a:off x="956925" y="2711300"/>
            <a:ext cx="4007100" cy="1901700"/>
          </a:xfrm>
          <a:prstGeom prst="flowChartAlternateProcess">
            <a:avLst/>
          </a:prstGeom>
          <a:solidFill>
            <a:srgbClr val="EAD1D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8"/>
          <p:cNvSpPr txBox="1"/>
          <p:nvPr/>
        </p:nvSpPr>
        <p:spPr>
          <a:xfrm>
            <a:off x="1006725" y="2799500"/>
            <a:ext cx="44559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if moveEnd[0]==moveStart[0]: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  if moveEnd[1] &gt; moveStart[1]: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      moveAngle = 0 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  else: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      moveAngle = 180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else: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  angle = int(round(np.arctan((moveEnd[1]-moveStart[1])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               /(moveEnd[0]-moveStart[0]))*180/np.pi,1))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  moveAngle = 90-angle if angle&gt;180 else 270-angle</a:t>
            </a:r>
            <a:endParaRPr sz="11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화면출력GUI - PyQT5</a:t>
            </a:r>
            <a:endParaRPr/>
          </a:p>
        </p:txBody>
      </p:sp>
      <p:sp>
        <p:nvSpPr>
          <p:cNvPr id="437" name="Google Shape;437;p49"/>
          <p:cNvSpPr txBox="1"/>
          <p:nvPr>
            <p:ph idx="1" type="body"/>
          </p:nvPr>
        </p:nvSpPr>
        <p:spPr>
          <a:xfrm>
            <a:off x="819150" y="1635550"/>
            <a:ext cx="7505700" cy="28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 실내지도 그리기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1. numpy 2차배열로 좌표를 만들고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    matplotlib으로 장애물, 목적지 등의 위치를 지정하여 표시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2. 그림파일로 변환하여 저장 - 지도의 배경 이미지로 사용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38" name="Google Shape;43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1200" y="236825"/>
            <a:ext cx="2297925" cy="4595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인터페이스 구상</a:t>
            </a:r>
            <a:endParaRPr/>
          </a:p>
        </p:txBody>
      </p:sp>
      <p:sp>
        <p:nvSpPr>
          <p:cNvPr id="444" name="Google Shape;444;p50"/>
          <p:cNvSpPr txBox="1"/>
          <p:nvPr>
            <p:ph idx="1" type="body"/>
          </p:nvPr>
        </p:nvSpPr>
        <p:spPr>
          <a:xfrm>
            <a:off x="819150" y="18383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첫화면 - 귀엽고 친근한 이모티콘 이미지로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               </a:t>
            </a:r>
            <a:r>
              <a:rPr lang="ko"/>
              <a:t>손님을 반갑게 맞이함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               인사와 안내문구를 음성으로 출력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               화면전체를 투명한 버튼으로 덮어서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                어딜 누르더라도 본격적인 안내화면으로 이어짐</a:t>
            </a:r>
            <a:endParaRPr/>
          </a:p>
        </p:txBody>
      </p:sp>
      <p:pic>
        <p:nvPicPr>
          <p:cNvPr id="445" name="Google Shape;44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800" y="995825"/>
            <a:ext cx="3991300" cy="2162889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인터페이스 구상</a:t>
            </a:r>
            <a:endParaRPr/>
          </a:p>
        </p:txBody>
      </p:sp>
      <p:sp>
        <p:nvSpPr>
          <p:cNvPr id="451" name="Google Shape;451;p51"/>
          <p:cNvSpPr txBox="1"/>
          <p:nvPr>
            <p:ph idx="1" type="body"/>
          </p:nvPr>
        </p:nvSpPr>
        <p:spPr>
          <a:xfrm>
            <a:off x="819150" y="18383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 좌측 - 실내 지도를 표시하고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    	          특정 지점마다 투명버튼을 만들어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	          화면클릭시 이동경로를 표시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화면 우측 - 안내문구와 목적지 선택시 이해를 돕는 그림 출력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안내시작 - </a:t>
            </a:r>
            <a:r>
              <a:rPr lang="ko"/>
              <a:t>안내음성과 함께 </a:t>
            </a:r>
            <a:r>
              <a:rPr lang="ko"/>
              <a:t>경로를 따라 서봇이 이동하며, 주행중에 음악이 재생되고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                     진행정도에 따른 진행도(bar)가 표시됨. 특정지점에 도착시 설명이 추가로 음성출력</a:t>
            </a:r>
            <a:endParaRPr/>
          </a:p>
        </p:txBody>
      </p:sp>
      <p:pic>
        <p:nvPicPr>
          <p:cNvPr id="452" name="Google Shape;45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3101" y="1128300"/>
            <a:ext cx="4135676" cy="201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Google Shape;45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4225" y="782825"/>
            <a:ext cx="1751125" cy="3502200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5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화면출력GUI - PyQT5</a:t>
            </a:r>
            <a:endParaRPr/>
          </a:p>
        </p:txBody>
      </p:sp>
      <p:sp>
        <p:nvSpPr>
          <p:cNvPr id="459" name="Google Shape;459;p52"/>
          <p:cNvSpPr txBox="1"/>
          <p:nvPr>
            <p:ph idx="1" type="body"/>
          </p:nvPr>
        </p:nvSpPr>
        <p:spPr>
          <a:xfrm>
            <a:off x="819150" y="1483150"/>
            <a:ext cx="6152400" cy="31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 경로 계산 (최단경로)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1. 경유지 위치지정 (각 통로)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2. 목적지를 버튼클릭으로 좌표값을 입력받음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3. 현재위치(시작점)에서 가까운 경유지1와 목적지에서 가까운 경유지2를 찾음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4. 현재위치 – 경유지1 – 경유지2 – 목적지를 연결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- 경유지1,2가 같고, 현재위치와 목적지까지의 거리가 더 짧다면 바로 연결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5. matplotlib을 이용하여 대략적인 실내 지도를 그리고,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   원하는 위치의 좌표를 알아내어 그래프로 노선을 그림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6. 실내지도 그림파일 위에 노선을 그려 최종 경로표시가 완성되고 화면에 출력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53" title="serbotfinal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725" y="189175"/>
            <a:ext cx="8780174" cy="476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7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주제선정이유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3. Audio</a:t>
            </a:r>
            <a:endParaRPr/>
          </a:p>
        </p:txBody>
      </p:sp>
      <p:sp>
        <p:nvSpPr>
          <p:cNvPr id="470" name="Google Shape;470;p54"/>
          <p:cNvSpPr txBox="1"/>
          <p:nvPr>
            <p:ph idx="1" type="body"/>
          </p:nvPr>
        </p:nvSpPr>
        <p:spPr>
          <a:xfrm>
            <a:off x="819150" y="2149250"/>
            <a:ext cx="7505700" cy="21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ko"/>
              <a:t>구글  gTTS로 음성인식 및 텍스트 합성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/>
              <a:t>논블로킹을 이용한 이동시 음악재생 기능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/>
              <a:t>사용자 장치 액션으로 음성명령으로 제어가능</a:t>
            </a:r>
            <a:endParaRPr/>
          </a:p>
        </p:txBody>
      </p:sp>
      <p:pic>
        <p:nvPicPr>
          <p:cNvPr id="471" name="Google Shape;47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450" y="342950"/>
            <a:ext cx="3912425" cy="180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코드 소개</a:t>
            </a:r>
            <a:endParaRPr/>
          </a:p>
        </p:txBody>
      </p:sp>
      <p:sp>
        <p:nvSpPr>
          <p:cNvPr id="477" name="Google Shape;477;p5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                                                                                gtts로 만든 안내음성을 mp3파일로 저장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                                                                                음악은 pyaudio를 사용함으로 wave를 사용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                                                                               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                                                                                 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                                                                                      사용자 장치 정의로 다양한 액션활동 사용가능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                                                                                                                                                                                                                            </a:t>
            </a:r>
            <a:endParaRPr/>
          </a:p>
        </p:txBody>
      </p:sp>
      <p:pic>
        <p:nvPicPr>
          <p:cNvPr id="478" name="Google Shape;47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713" y="1632100"/>
            <a:ext cx="1781175" cy="120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2988" y="3082650"/>
            <a:ext cx="1638300" cy="121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0" name="Google Shape;480;p55"/>
          <p:cNvCxnSpPr/>
          <p:nvPr/>
        </p:nvCxnSpPr>
        <p:spPr>
          <a:xfrm flipH="1">
            <a:off x="3389025" y="3862925"/>
            <a:ext cx="5871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1" name="Google Shape;481;p55"/>
          <p:cNvCxnSpPr/>
          <p:nvPr/>
        </p:nvCxnSpPr>
        <p:spPr>
          <a:xfrm rot="10800000">
            <a:off x="3268500" y="1853600"/>
            <a:ext cx="346800" cy="32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6"/>
          <p:cNvSpPr txBox="1"/>
          <p:nvPr>
            <p:ph type="title"/>
          </p:nvPr>
        </p:nvSpPr>
        <p:spPr>
          <a:xfrm>
            <a:off x="819150" y="845600"/>
            <a:ext cx="70770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487" name="Google Shape;487;p56"/>
          <p:cNvSpPr txBox="1"/>
          <p:nvPr>
            <p:ph idx="1" type="body"/>
          </p:nvPr>
        </p:nvSpPr>
        <p:spPr>
          <a:xfrm>
            <a:off x="926300" y="1719450"/>
            <a:ext cx="7505700" cy="28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음성인식 기능 사용시 </a:t>
            </a:r>
            <a:r>
              <a:rPr lang="ko">
                <a:solidFill>
                  <a:srgbClr val="0000FF"/>
                </a:solidFill>
              </a:rPr>
              <a:t>동, 대, 향 </a:t>
            </a:r>
            <a:r>
              <a:rPr lang="ko"/>
              <a:t>정도의 낱말만 인식이 되어도 “금동대향로”로 인식하고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안내를 시작합니다.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안내 텍스트 음성은 미리 mp3파일로 저장해두고 즉각적으로 출력하도록  설정했습니다.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 </a:t>
            </a:r>
            <a:endParaRPr/>
          </a:p>
        </p:txBody>
      </p:sp>
      <p:pic>
        <p:nvPicPr>
          <p:cNvPr id="488" name="Google Shape;48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13" y="416300"/>
            <a:ext cx="7077075" cy="1763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9" name="Google Shape;489;p56"/>
          <p:cNvCxnSpPr/>
          <p:nvPr/>
        </p:nvCxnSpPr>
        <p:spPr>
          <a:xfrm flipH="1">
            <a:off x="2030275" y="520150"/>
            <a:ext cx="14400" cy="16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0" name="Google Shape;490;p56"/>
          <p:cNvCxnSpPr/>
          <p:nvPr/>
        </p:nvCxnSpPr>
        <p:spPr>
          <a:xfrm>
            <a:off x="3714350" y="537700"/>
            <a:ext cx="0" cy="12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1" name="Google Shape;491;p56"/>
          <p:cNvCxnSpPr/>
          <p:nvPr/>
        </p:nvCxnSpPr>
        <p:spPr>
          <a:xfrm>
            <a:off x="5454800" y="488175"/>
            <a:ext cx="7200" cy="18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2" name="Google Shape;492;p56"/>
          <p:cNvCxnSpPr/>
          <p:nvPr/>
        </p:nvCxnSpPr>
        <p:spPr>
          <a:xfrm>
            <a:off x="7096200" y="523550"/>
            <a:ext cx="0" cy="15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50"/>
          </a:p>
        </p:txBody>
      </p:sp>
      <p:sp>
        <p:nvSpPr>
          <p:cNvPr id="498" name="Google Shape;498;p5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-논블로킹 모드로 로봇이 동작하면서도  배경음악 사용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-구글 어시스트 가능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99" name="Google Shape;49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215213"/>
            <a:ext cx="4629150" cy="14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0" y="674425"/>
            <a:ext cx="3183865" cy="5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8"/>
          <p:cNvSpPr txBox="1"/>
          <p:nvPr>
            <p:ph type="title"/>
          </p:nvPr>
        </p:nvSpPr>
        <p:spPr>
          <a:xfrm>
            <a:off x="819150" y="845600"/>
            <a:ext cx="3799200" cy="2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5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                                                                                                       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/>
              <a:t>                                                                           텍스트는 리스트로 만들어 미리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800"/>
              <a:t>                                                                            mp3파일로 저장해서 사용</a:t>
            </a:r>
            <a:endParaRPr sz="1800"/>
          </a:p>
        </p:txBody>
      </p:sp>
      <p:pic>
        <p:nvPicPr>
          <p:cNvPr id="507" name="Google Shape;50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450" y="270275"/>
            <a:ext cx="3965976" cy="460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   향후 과제</a:t>
            </a:r>
            <a:endParaRPr/>
          </a:p>
        </p:txBody>
      </p:sp>
      <p:sp>
        <p:nvSpPr>
          <p:cNvPr id="513" name="Google Shape;513;p5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ko"/>
              <a:t> 마이크의 잡음값을 낮춰서 더 정확한 음성인식 구현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/>
              <a:t>구글 Assist push talk 등 다양한 응용프로그램 사용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/>
              <a:t>soundMeter 등 소음값을 측정한 여러가지 액션 기능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/>
              <a:t>사용자 편의를  조금 더 생각하는 오디오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 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서봇에서 사용된 음악파일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60"/>
          <p:cNvSpPr txBox="1"/>
          <p:nvPr>
            <p:ph idx="1" type="body"/>
          </p:nvPr>
        </p:nvSpPr>
        <p:spPr>
          <a:xfrm>
            <a:off x="819150" y="1762125"/>
            <a:ext cx="32478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멘델스 존 </a:t>
            </a:r>
            <a:r>
              <a:rPr lang="ko" sz="1600"/>
              <a:t>=</a:t>
            </a:r>
            <a:r>
              <a:rPr lang="ko" sz="1600"/>
              <a:t>  봄의 노래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600"/>
              <a:t>베토벤 =  베토벤 바이러스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600"/>
              <a:t>에릭사티 = 짐노페디 1번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600"/>
              <a:t>슈베르트 = 송어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600"/>
              <a:t>출처: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520" name="Google Shape;52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0550" y="3654850"/>
            <a:ext cx="1272800" cy="9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60"/>
          <p:cNvSpPr txBox="1"/>
          <p:nvPr>
            <p:ph idx="1" type="body"/>
          </p:nvPr>
        </p:nvSpPr>
        <p:spPr>
          <a:xfrm>
            <a:off x="3895950" y="1683800"/>
            <a:ext cx="4124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Good Evening Narvik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600"/>
              <a:t>오나라 (대장금OST)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600"/>
              <a:t>Stepping on the Rainy Street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600"/>
              <a:t>레드제플린 - Stairway to Heaven(Piano Cover)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600"/>
              <a:t>Departure</a:t>
            </a:r>
            <a:endParaRPr sz="16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1"/>
          <p:cNvSpPr/>
          <p:nvPr/>
        </p:nvSpPr>
        <p:spPr>
          <a:xfrm>
            <a:off x="203400" y="191925"/>
            <a:ext cx="4076400" cy="479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61"/>
          <p:cNvSpPr/>
          <p:nvPr/>
        </p:nvSpPr>
        <p:spPr>
          <a:xfrm>
            <a:off x="186225" y="191925"/>
            <a:ext cx="4087800" cy="4798200"/>
          </a:xfrm>
          <a:prstGeom prst="rect">
            <a:avLst/>
          </a:prstGeom>
          <a:solidFill>
            <a:srgbClr val="134F5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0980000" dist="333375">
              <a:srgbClr val="0B5394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28" name="Google Shape;528;p61"/>
          <p:cNvSpPr txBox="1"/>
          <p:nvPr>
            <p:ph type="title"/>
          </p:nvPr>
        </p:nvSpPr>
        <p:spPr>
          <a:xfrm>
            <a:off x="1384975" y="2172075"/>
            <a:ext cx="3981300" cy="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chemeClr val="dk1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Photo - Zone</a:t>
            </a:r>
            <a:endParaRPr sz="2000">
              <a:solidFill>
                <a:schemeClr val="dk1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  <p:cxnSp>
        <p:nvCxnSpPr>
          <p:cNvPr id="529" name="Google Shape;529;p61"/>
          <p:cNvCxnSpPr/>
          <p:nvPr/>
        </p:nvCxnSpPr>
        <p:spPr>
          <a:xfrm>
            <a:off x="949425" y="2114300"/>
            <a:ext cx="2561400" cy="1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61"/>
          <p:cNvCxnSpPr/>
          <p:nvPr/>
        </p:nvCxnSpPr>
        <p:spPr>
          <a:xfrm>
            <a:off x="960900" y="2690175"/>
            <a:ext cx="2561400" cy="1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1" name="Google Shape;531;p61"/>
          <p:cNvSpPr/>
          <p:nvPr/>
        </p:nvSpPr>
        <p:spPr>
          <a:xfrm>
            <a:off x="4274025" y="172650"/>
            <a:ext cx="4659900" cy="479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61"/>
          <p:cNvSpPr txBox="1"/>
          <p:nvPr/>
        </p:nvSpPr>
        <p:spPr>
          <a:xfrm>
            <a:off x="4522200" y="1729800"/>
            <a:ext cx="38769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solidFill>
                  <a:srgbClr val="6AA84F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1   </a:t>
            </a:r>
            <a:endParaRPr sz="2000">
              <a:solidFill>
                <a:srgbClr val="6AA84F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solidFill>
                  <a:srgbClr val="6AA84F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2    </a:t>
            </a:r>
            <a:endParaRPr sz="2800">
              <a:solidFill>
                <a:srgbClr val="6AA84F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solidFill>
                  <a:srgbClr val="6AA84F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3</a:t>
            </a:r>
            <a:endParaRPr sz="2800">
              <a:solidFill>
                <a:srgbClr val="6AA84F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  <p:sp>
        <p:nvSpPr>
          <p:cNvPr id="533" name="Google Shape;533;p61"/>
          <p:cNvSpPr txBox="1"/>
          <p:nvPr/>
        </p:nvSpPr>
        <p:spPr>
          <a:xfrm>
            <a:off x="4966375" y="1810275"/>
            <a:ext cx="2456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개발 환경 구성 </a:t>
            </a:r>
            <a:endParaRPr b="1" sz="11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| Hardware , Software</a:t>
            </a:r>
            <a:endParaRPr b="1" sz="9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61"/>
          <p:cNvSpPr txBox="1"/>
          <p:nvPr/>
        </p:nvSpPr>
        <p:spPr>
          <a:xfrm>
            <a:off x="4966375" y="2258000"/>
            <a:ext cx="2456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Photo zone</a:t>
            </a:r>
            <a:endParaRPr b="1" sz="11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| OpenCv, Pytorch 과정</a:t>
            </a:r>
            <a:endParaRPr b="1" sz="9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61"/>
          <p:cNvSpPr txBox="1"/>
          <p:nvPr/>
        </p:nvSpPr>
        <p:spPr>
          <a:xfrm>
            <a:off x="4966375" y="2719888"/>
            <a:ext cx="245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코드설명</a:t>
            </a:r>
            <a:endParaRPr b="1" sz="11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| </a:t>
            </a:r>
            <a:r>
              <a:rPr b="1" lang="ko" sz="9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영상 및 </a:t>
            </a:r>
            <a:r>
              <a:rPr b="1" lang="ko" sz="9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사진</a:t>
            </a:r>
            <a:endParaRPr b="1" sz="9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개발 환경구성</a:t>
            </a:r>
            <a:endParaRPr b="1"/>
          </a:p>
        </p:txBody>
      </p:sp>
      <p:sp>
        <p:nvSpPr>
          <p:cNvPr id="541" name="Google Shape;541;p62"/>
          <p:cNvSpPr txBox="1"/>
          <p:nvPr>
            <p:ph idx="1" type="body"/>
          </p:nvPr>
        </p:nvSpPr>
        <p:spPr>
          <a:xfrm>
            <a:off x="819150" y="16936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●"/>
            </a:pPr>
            <a:r>
              <a:rPr b="1" lang="ko" sz="1400">
                <a:solidFill>
                  <a:srgbClr val="24292E"/>
                </a:solidFill>
                <a:highlight>
                  <a:srgbClr val="FFFFFF"/>
                </a:highlight>
              </a:rPr>
              <a:t>Hardware</a:t>
            </a:r>
            <a:endParaRPr b="1"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Nvidia Jetson Xavier AGX Board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Raspberry Pi Camera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●"/>
            </a:pPr>
            <a:r>
              <a:rPr b="1" lang="ko" sz="1400">
                <a:solidFill>
                  <a:srgbClr val="24292E"/>
                </a:solidFill>
                <a:highlight>
                  <a:srgbClr val="FFFFFF"/>
                </a:highlight>
              </a:rPr>
              <a:t>Software</a:t>
            </a:r>
            <a:endParaRPr b="1"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jetpack 4.4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python 3.6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torch 1.7.0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torchvision 0.8.0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Arial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opencv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542" name="Google Shape;542;p62"/>
          <p:cNvSpPr txBox="1"/>
          <p:nvPr/>
        </p:nvSpPr>
        <p:spPr>
          <a:xfrm>
            <a:off x="260450" y="261600"/>
            <a:ext cx="94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B7B7B7"/>
                </a:solidFill>
                <a:latin typeface="Nanum Gothic"/>
                <a:ea typeface="Nanum Gothic"/>
                <a:cs typeface="Nanum Gothic"/>
                <a:sym typeface="Nanum Gothic"/>
              </a:rPr>
              <a:t>개발 환경 구성</a:t>
            </a:r>
            <a:endParaRPr b="1" sz="900">
              <a:solidFill>
                <a:srgbClr val="B7B7B7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3"/>
          <p:cNvSpPr txBox="1"/>
          <p:nvPr>
            <p:ph type="title"/>
          </p:nvPr>
        </p:nvSpPr>
        <p:spPr>
          <a:xfrm>
            <a:off x="819150" y="845600"/>
            <a:ext cx="7505700" cy="7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2"/>
                </a:solidFill>
              </a:rPr>
              <a:t>SerBot 기념사진 촬영(포토존)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48" name="Google Shape;548;p63"/>
          <p:cNvSpPr txBox="1"/>
          <p:nvPr>
            <p:ph idx="1" type="body"/>
          </p:nvPr>
        </p:nvSpPr>
        <p:spPr>
          <a:xfrm>
            <a:off x="819150" y="1716625"/>
            <a:ext cx="7759800" cy="28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97"/>
              <a:t>     </a:t>
            </a:r>
            <a:r>
              <a:rPr b="1" lang="ko" sz="6197"/>
              <a:t>OpenCV 를 활용한 사진촬영 및 합성</a:t>
            </a:r>
            <a:endParaRPr b="1" sz="6197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63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5004"/>
              <a:t>포토존에서 </a:t>
            </a:r>
            <a:r>
              <a:rPr lang="ko" sz="5004"/>
              <a:t>개인 또는 단체사진 촬영</a:t>
            </a:r>
            <a:endParaRPr sz="5004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5004"/>
              <a:t>사진촬영용 Serbot이 포토존에서 사진 촬영 대기 </a:t>
            </a:r>
            <a:endParaRPr sz="5004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5004"/>
              <a:t>촬영버튼을 누르면 잠시 뒤에 촬영</a:t>
            </a:r>
            <a:endParaRPr sz="5004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5004"/>
              <a:t>촬영 후 인물만 추출하여 왕릉 배경에 합성</a:t>
            </a:r>
            <a:endParaRPr sz="5004"/>
          </a:p>
          <a:p>
            <a:pPr indent="-25110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t/>
            </a:r>
            <a:endParaRPr sz="141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49" name="Google Shape;54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1178" y="1789969"/>
            <a:ext cx="3238522" cy="1824050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63"/>
          <p:cNvSpPr txBox="1"/>
          <p:nvPr/>
        </p:nvSpPr>
        <p:spPr>
          <a:xfrm>
            <a:off x="764100" y="686275"/>
            <a:ext cx="204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28" title="n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820500" cy="47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4"/>
          <p:cNvSpPr txBox="1"/>
          <p:nvPr>
            <p:ph type="title"/>
          </p:nvPr>
        </p:nvSpPr>
        <p:spPr>
          <a:xfrm>
            <a:off x="819150" y="845600"/>
            <a:ext cx="3544500" cy="3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과정 설명</a:t>
            </a:r>
            <a:endParaRPr/>
          </a:p>
        </p:txBody>
      </p:sp>
      <p:sp>
        <p:nvSpPr>
          <p:cNvPr id="556" name="Google Shape;556;p64"/>
          <p:cNvSpPr txBox="1"/>
          <p:nvPr>
            <p:ph idx="1" type="body"/>
          </p:nvPr>
        </p:nvSpPr>
        <p:spPr>
          <a:xfrm>
            <a:off x="4363650" y="845625"/>
            <a:ext cx="3961200" cy="3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557" name="Google Shape;557;p64"/>
          <p:cNvGrpSpPr/>
          <p:nvPr/>
        </p:nvGrpSpPr>
        <p:grpSpPr>
          <a:xfrm>
            <a:off x="1095074" y="2571750"/>
            <a:ext cx="7048800" cy="799500"/>
            <a:chOff x="904050" y="2571750"/>
            <a:chExt cx="7048800" cy="799500"/>
          </a:xfrm>
        </p:grpSpPr>
        <p:sp>
          <p:nvSpPr>
            <p:cNvPr id="558" name="Google Shape;558;p64"/>
            <p:cNvSpPr/>
            <p:nvPr/>
          </p:nvSpPr>
          <p:spPr>
            <a:xfrm>
              <a:off x="904050" y="2571750"/>
              <a:ext cx="1599000" cy="799500"/>
            </a:xfrm>
            <a:prstGeom prst="homePlate">
              <a:avLst>
                <a:gd fmla="val 50000" name="adj"/>
              </a:avLst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/>
                <a:t>    사진 버튼</a:t>
              </a:r>
              <a:endParaRPr/>
            </a:p>
          </p:txBody>
        </p:sp>
        <p:sp>
          <p:nvSpPr>
            <p:cNvPr id="559" name="Google Shape;559;p64"/>
            <p:cNvSpPr/>
            <p:nvPr/>
          </p:nvSpPr>
          <p:spPr>
            <a:xfrm>
              <a:off x="2727725" y="2571750"/>
              <a:ext cx="1599000" cy="799500"/>
            </a:xfrm>
            <a:prstGeom prst="chevron">
              <a:avLst>
                <a:gd fmla="val 50000" name="adj"/>
              </a:avLst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/>
                <a:t>  촬영</a:t>
              </a:r>
              <a:endParaRPr/>
            </a:p>
          </p:txBody>
        </p:sp>
        <p:sp>
          <p:nvSpPr>
            <p:cNvPr id="560" name="Google Shape;560;p64"/>
            <p:cNvSpPr/>
            <p:nvPr/>
          </p:nvSpPr>
          <p:spPr>
            <a:xfrm>
              <a:off x="4551400" y="2571750"/>
              <a:ext cx="1599000" cy="799500"/>
            </a:xfrm>
            <a:prstGeom prst="chevron">
              <a:avLst>
                <a:gd fmla="val 50000" name="adj"/>
              </a:avLst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/>
                <a:t>인물                        추출</a:t>
              </a:r>
              <a:endParaRPr/>
            </a:p>
          </p:txBody>
        </p:sp>
        <p:sp>
          <p:nvSpPr>
            <p:cNvPr id="561" name="Google Shape;561;p64"/>
            <p:cNvSpPr/>
            <p:nvPr/>
          </p:nvSpPr>
          <p:spPr>
            <a:xfrm>
              <a:off x="6353850" y="2571750"/>
              <a:ext cx="1599000" cy="799500"/>
            </a:xfrm>
            <a:prstGeom prst="chevron">
              <a:avLst>
                <a:gd fmla="val 50000" name="adj"/>
              </a:avLst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/>
                <a:t>  합성</a:t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65"/>
          <p:cNvSpPr txBox="1"/>
          <p:nvPr/>
        </p:nvSpPr>
        <p:spPr>
          <a:xfrm>
            <a:off x="838773" y="2152100"/>
            <a:ext cx="14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   원본 사진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7" name="Google Shape;56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123" y="2771851"/>
            <a:ext cx="2380250" cy="1785181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68" name="Google Shape;568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125" y="366913"/>
            <a:ext cx="2380250" cy="1785176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69" name="Google Shape;569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23650" y="2763225"/>
            <a:ext cx="2380250" cy="1793799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70" name="Google Shape;570;p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23650" y="366925"/>
            <a:ext cx="2380249" cy="1785176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71" name="Google Shape;571;p65"/>
          <p:cNvSpPr txBox="1"/>
          <p:nvPr/>
        </p:nvSpPr>
        <p:spPr>
          <a:xfrm>
            <a:off x="2373798" y="2371650"/>
            <a:ext cx="98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인물 추출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2" name="Google Shape;572;p65"/>
          <p:cNvCxnSpPr>
            <a:stCxn id="567" idx="3"/>
            <a:endCxn id="570" idx="1"/>
          </p:cNvCxnSpPr>
          <p:nvPr/>
        </p:nvCxnSpPr>
        <p:spPr>
          <a:xfrm flipH="1" rot="10800000">
            <a:off x="3346372" y="1259642"/>
            <a:ext cx="2377200" cy="2404800"/>
          </a:xfrm>
          <a:prstGeom prst="bentConnector3">
            <a:avLst>
              <a:gd fmla="val 50002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3" name="Google Shape;573;p65"/>
          <p:cNvSpPr txBox="1"/>
          <p:nvPr/>
        </p:nvSpPr>
        <p:spPr>
          <a:xfrm>
            <a:off x="4678124" y="2154250"/>
            <a:ext cx="1151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인물 + 배경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   합성결과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4" name="Google Shape;574;p65"/>
          <p:cNvCxnSpPr>
            <a:endCxn id="569" idx="0"/>
          </p:cNvCxnSpPr>
          <p:nvPr/>
        </p:nvCxnSpPr>
        <p:spPr>
          <a:xfrm>
            <a:off x="6913775" y="2152125"/>
            <a:ext cx="0" cy="6111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75" name="Google Shape;575;p65"/>
          <p:cNvCxnSpPr>
            <a:stCxn id="568" idx="2"/>
            <a:endCxn id="567" idx="0"/>
          </p:cNvCxnSpPr>
          <p:nvPr/>
        </p:nvCxnSpPr>
        <p:spPr>
          <a:xfrm>
            <a:off x="2156250" y="2152088"/>
            <a:ext cx="0" cy="6198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66"/>
          <p:cNvSpPr txBox="1"/>
          <p:nvPr>
            <p:ph idx="1" type="body"/>
          </p:nvPr>
        </p:nvSpPr>
        <p:spPr>
          <a:xfrm>
            <a:off x="4386475" y="3542324"/>
            <a:ext cx="1139100" cy="4392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/>
              <a:t>카메라 촬영</a:t>
            </a:r>
            <a:endParaRPr b="1"/>
          </a:p>
        </p:txBody>
      </p:sp>
      <p:pic>
        <p:nvPicPr>
          <p:cNvPr id="581" name="Google Shape;58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3550" y="2556598"/>
            <a:ext cx="3511800" cy="923677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82" name="Google Shape;582;p6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코드 설명</a:t>
            </a:r>
            <a:endParaRPr/>
          </a:p>
        </p:txBody>
      </p:sp>
      <p:pic>
        <p:nvPicPr>
          <p:cNvPr id="583" name="Google Shape;583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4050" y="1786448"/>
            <a:ext cx="3001325" cy="17150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84" name="Google Shape;584;p66"/>
          <p:cNvSpPr txBox="1"/>
          <p:nvPr>
            <p:ph idx="1" type="body"/>
          </p:nvPr>
        </p:nvSpPr>
        <p:spPr>
          <a:xfrm>
            <a:off x="904050" y="3543949"/>
            <a:ext cx="1190100" cy="4392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/>
              <a:t>UI 화면 코드</a:t>
            </a:r>
            <a:endParaRPr b="1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67"/>
          <p:cNvSpPr txBox="1"/>
          <p:nvPr>
            <p:ph idx="1" type="body"/>
          </p:nvPr>
        </p:nvSpPr>
        <p:spPr>
          <a:xfrm>
            <a:off x="1024350" y="1245250"/>
            <a:ext cx="3029100" cy="4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torchvision을 이용한 인물 추출 과정</a:t>
            </a:r>
            <a:endParaRPr/>
          </a:p>
        </p:txBody>
      </p:sp>
      <p:pic>
        <p:nvPicPr>
          <p:cNvPr id="590" name="Google Shape;590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350" y="1746900"/>
            <a:ext cx="2906450" cy="2915501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91" name="Google Shape;591;p67"/>
          <p:cNvSpPr txBox="1"/>
          <p:nvPr>
            <p:ph idx="1" type="body"/>
          </p:nvPr>
        </p:nvSpPr>
        <p:spPr>
          <a:xfrm>
            <a:off x="4651525" y="1683850"/>
            <a:ext cx="3029100" cy="4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합성 후 저장, 화면에 띄움</a:t>
            </a:r>
            <a:endParaRPr/>
          </a:p>
        </p:txBody>
      </p:sp>
      <p:pic>
        <p:nvPicPr>
          <p:cNvPr id="592" name="Google Shape;592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5500" y="2049275"/>
            <a:ext cx="2961150" cy="2613125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93" name="Google Shape;593;p67"/>
          <p:cNvGrpSpPr/>
          <p:nvPr/>
        </p:nvGrpSpPr>
        <p:grpSpPr>
          <a:xfrm>
            <a:off x="4685500" y="695725"/>
            <a:ext cx="2079709" cy="889750"/>
            <a:chOff x="1499050" y="355500"/>
            <a:chExt cx="2079709" cy="889750"/>
          </a:xfrm>
        </p:grpSpPr>
        <p:pic>
          <p:nvPicPr>
            <p:cNvPr id="594" name="Google Shape;594;p6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499050" y="355500"/>
              <a:ext cx="2079709" cy="889750"/>
            </a:xfrm>
            <a:prstGeom prst="rect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95" name="Google Shape;595;p67"/>
            <p:cNvSpPr/>
            <p:nvPr/>
          </p:nvSpPr>
          <p:spPr>
            <a:xfrm>
              <a:off x="2400900" y="729575"/>
              <a:ext cx="276000" cy="1416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68"/>
          <p:cNvSpPr/>
          <p:nvPr/>
        </p:nvSpPr>
        <p:spPr>
          <a:xfrm>
            <a:off x="203400" y="191925"/>
            <a:ext cx="4076400" cy="479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68"/>
          <p:cNvSpPr/>
          <p:nvPr/>
        </p:nvSpPr>
        <p:spPr>
          <a:xfrm>
            <a:off x="186225" y="191925"/>
            <a:ext cx="4087800" cy="4798200"/>
          </a:xfrm>
          <a:prstGeom prst="rect">
            <a:avLst/>
          </a:prstGeom>
          <a:solidFill>
            <a:srgbClr val="07376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0980000" dist="333375">
              <a:srgbClr val="0B5394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602" name="Google Shape;602;p68"/>
          <p:cNvSpPr txBox="1"/>
          <p:nvPr>
            <p:ph type="title"/>
          </p:nvPr>
        </p:nvSpPr>
        <p:spPr>
          <a:xfrm>
            <a:off x="1131650" y="2154075"/>
            <a:ext cx="3981300" cy="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chemeClr val="dk1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Mask-detection</a:t>
            </a:r>
            <a:endParaRPr sz="2000">
              <a:solidFill>
                <a:schemeClr val="dk1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  <p:cxnSp>
        <p:nvCxnSpPr>
          <p:cNvPr id="603" name="Google Shape;603;p68"/>
          <p:cNvCxnSpPr/>
          <p:nvPr/>
        </p:nvCxnSpPr>
        <p:spPr>
          <a:xfrm>
            <a:off x="949425" y="2114300"/>
            <a:ext cx="2561400" cy="1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68"/>
          <p:cNvCxnSpPr/>
          <p:nvPr/>
        </p:nvCxnSpPr>
        <p:spPr>
          <a:xfrm>
            <a:off x="960900" y="2690175"/>
            <a:ext cx="2561400" cy="1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5" name="Google Shape;605;p68"/>
          <p:cNvSpPr/>
          <p:nvPr/>
        </p:nvSpPr>
        <p:spPr>
          <a:xfrm>
            <a:off x="4268325" y="191925"/>
            <a:ext cx="4659900" cy="47982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68"/>
          <p:cNvSpPr txBox="1"/>
          <p:nvPr/>
        </p:nvSpPr>
        <p:spPr>
          <a:xfrm>
            <a:off x="4522200" y="1272600"/>
            <a:ext cx="3876900" cy="25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solidFill>
                  <a:srgbClr val="1155CC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1   </a:t>
            </a:r>
            <a:endParaRPr sz="2000">
              <a:solidFill>
                <a:srgbClr val="1155CC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solidFill>
                  <a:srgbClr val="1155CC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2    </a:t>
            </a:r>
            <a:endParaRPr sz="2800">
              <a:solidFill>
                <a:srgbClr val="1155CC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solidFill>
                  <a:srgbClr val="1155CC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3</a:t>
            </a:r>
            <a:endParaRPr sz="2800">
              <a:solidFill>
                <a:srgbClr val="1155CC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solidFill>
                  <a:srgbClr val="1155CC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4</a:t>
            </a:r>
            <a:endParaRPr sz="2200">
              <a:solidFill>
                <a:srgbClr val="1155CC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solidFill>
                  <a:srgbClr val="1155CC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5</a:t>
            </a:r>
            <a:endParaRPr sz="2800">
              <a:solidFill>
                <a:srgbClr val="1155CC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  <p:sp>
        <p:nvSpPr>
          <p:cNvPr id="607" name="Google Shape;607;p68"/>
          <p:cNvSpPr txBox="1"/>
          <p:nvPr/>
        </p:nvSpPr>
        <p:spPr>
          <a:xfrm>
            <a:off x="4966375" y="1344050"/>
            <a:ext cx="245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개발 환경 </a:t>
            </a:r>
            <a:endParaRPr b="1" sz="11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| Serbot</a:t>
            </a:r>
            <a:r>
              <a:rPr b="1" lang="ko" sz="11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b="1" sz="11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08" name="Google Shape;608;p68"/>
          <p:cNvSpPr txBox="1"/>
          <p:nvPr/>
        </p:nvSpPr>
        <p:spPr>
          <a:xfrm>
            <a:off x="4966375" y="1836525"/>
            <a:ext cx="2456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개발 환경 구성 </a:t>
            </a:r>
            <a:endParaRPr b="1" sz="11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| Hardware , Software</a:t>
            </a:r>
            <a:endParaRPr b="1" sz="9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09" name="Google Shape;609;p68"/>
          <p:cNvSpPr txBox="1"/>
          <p:nvPr/>
        </p:nvSpPr>
        <p:spPr>
          <a:xfrm>
            <a:off x="4966375" y="2329425"/>
            <a:ext cx="2456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Photo zone</a:t>
            </a:r>
            <a:endParaRPr b="1" sz="11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| 모델 및 데이터셋</a:t>
            </a:r>
            <a:endParaRPr b="1" sz="9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10" name="Google Shape;610;p68"/>
          <p:cNvSpPr txBox="1"/>
          <p:nvPr/>
        </p:nvSpPr>
        <p:spPr>
          <a:xfrm>
            <a:off x="4966375" y="2821900"/>
            <a:ext cx="245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결과</a:t>
            </a:r>
            <a:endParaRPr b="1" sz="11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| </a:t>
            </a:r>
            <a:r>
              <a:rPr b="1" lang="ko" sz="9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영상 및 사진</a:t>
            </a:r>
            <a:endParaRPr b="1" sz="9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11" name="Google Shape;611;p68"/>
          <p:cNvSpPr txBox="1"/>
          <p:nvPr/>
        </p:nvSpPr>
        <p:spPr>
          <a:xfrm>
            <a:off x="4966375" y="3279100"/>
            <a:ext cx="245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느낀점</a:t>
            </a:r>
            <a:endParaRPr b="1" sz="11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| </a:t>
            </a:r>
            <a:r>
              <a:rPr b="1" lang="ko" sz="9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refactory</a:t>
            </a:r>
            <a:endParaRPr b="1" sz="9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69"/>
          <p:cNvSpPr txBox="1"/>
          <p:nvPr>
            <p:ph type="title"/>
          </p:nvPr>
        </p:nvSpPr>
        <p:spPr>
          <a:xfrm>
            <a:off x="957325" y="814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개발환경</a:t>
            </a:r>
            <a:endParaRPr b="1"/>
          </a:p>
        </p:txBody>
      </p:sp>
      <p:sp>
        <p:nvSpPr>
          <p:cNvPr id="617" name="Google Shape;617;p69"/>
          <p:cNvSpPr txBox="1"/>
          <p:nvPr/>
        </p:nvSpPr>
        <p:spPr>
          <a:xfrm>
            <a:off x="260450" y="261600"/>
            <a:ext cx="94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B7B7B7"/>
                </a:solidFill>
                <a:latin typeface="Nanum Gothic"/>
                <a:ea typeface="Nanum Gothic"/>
                <a:cs typeface="Nanum Gothic"/>
                <a:sym typeface="Nanum Gothic"/>
              </a:rPr>
              <a:t>개발 환경 </a:t>
            </a:r>
            <a:endParaRPr b="1" sz="900">
              <a:solidFill>
                <a:srgbClr val="B7B7B7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618" name="Google Shape;618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3018" y="1859018"/>
            <a:ext cx="1938075" cy="193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8088" y="1967038"/>
            <a:ext cx="1624175" cy="162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0" name="Google Shape;620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75" y="1859025"/>
            <a:ext cx="3680400" cy="18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7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개발 환경구성</a:t>
            </a:r>
            <a:endParaRPr b="1"/>
          </a:p>
        </p:txBody>
      </p:sp>
      <p:sp>
        <p:nvSpPr>
          <p:cNvPr id="626" name="Google Shape;626;p70"/>
          <p:cNvSpPr txBox="1"/>
          <p:nvPr>
            <p:ph idx="1" type="body"/>
          </p:nvPr>
        </p:nvSpPr>
        <p:spPr>
          <a:xfrm>
            <a:off x="819150" y="19984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●"/>
            </a:pPr>
            <a:r>
              <a:rPr b="1" lang="ko" sz="1400">
                <a:solidFill>
                  <a:srgbClr val="24292E"/>
                </a:solidFill>
                <a:highlight>
                  <a:srgbClr val="FFFFFF"/>
                </a:highlight>
              </a:rPr>
              <a:t>Hardware</a:t>
            </a:r>
            <a:endParaRPr b="1"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Nvidia Jetson Xavier AGX Board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Raspberry Pi Camera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●"/>
            </a:pPr>
            <a:r>
              <a:rPr b="1" lang="ko" sz="1400">
                <a:solidFill>
                  <a:srgbClr val="24292E"/>
                </a:solidFill>
                <a:highlight>
                  <a:srgbClr val="FFFFFF"/>
                </a:highlight>
              </a:rPr>
              <a:t>Software</a:t>
            </a:r>
            <a:endParaRPr b="1"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jetpack 4.4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python 3.6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torch 1.7.0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Calibri"/>
              <a:buChar char="○"/>
            </a:pPr>
            <a:r>
              <a:rPr lang="ko" sz="1400">
                <a:solidFill>
                  <a:srgbClr val="24292E"/>
                </a:solidFill>
                <a:highlight>
                  <a:srgbClr val="FFFFFF"/>
                </a:highlight>
              </a:rPr>
              <a:t>torchvision 0.8.0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627" name="Google Shape;627;p70"/>
          <p:cNvSpPr txBox="1"/>
          <p:nvPr/>
        </p:nvSpPr>
        <p:spPr>
          <a:xfrm>
            <a:off x="260450" y="261600"/>
            <a:ext cx="94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B7B7B7"/>
                </a:solidFill>
                <a:latin typeface="Nanum Gothic"/>
                <a:ea typeface="Nanum Gothic"/>
                <a:cs typeface="Nanum Gothic"/>
                <a:sym typeface="Nanum Gothic"/>
              </a:rPr>
              <a:t>개발 환경 구성</a:t>
            </a:r>
            <a:endParaRPr b="1" sz="900">
              <a:solidFill>
                <a:srgbClr val="B7B7B7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28" name="Google Shape;628;p70"/>
          <p:cNvSpPr/>
          <p:nvPr/>
        </p:nvSpPr>
        <p:spPr>
          <a:xfrm>
            <a:off x="3078425" y="3707925"/>
            <a:ext cx="2042100" cy="52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20340000" dist="3048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9" name="Google Shape;62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6375" y="3213000"/>
            <a:ext cx="2865800" cy="151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7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7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6" name="Google Shape;636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925" y="845600"/>
            <a:ext cx="6958152" cy="3785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7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YOLOv5</a:t>
            </a:r>
            <a:r>
              <a:rPr lang="ko" sz="1300">
                <a:solidFill>
                  <a:srgbClr val="222222"/>
                </a:solidFill>
                <a:highlight>
                  <a:srgbClr val="FFFFFF"/>
                </a:highlight>
                <a:latin typeface="Meiryo"/>
                <a:ea typeface="Meiryo"/>
                <a:cs typeface="Meiryo"/>
                <a:sym typeface="Meiryo"/>
              </a:rPr>
              <a:t> </a:t>
            </a:r>
            <a:endParaRPr b="1"/>
          </a:p>
        </p:txBody>
      </p:sp>
      <p:sp>
        <p:nvSpPr>
          <p:cNvPr id="642" name="Google Shape;642;p72"/>
          <p:cNvSpPr txBox="1"/>
          <p:nvPr/>
        </p:nvSpPr>
        <p:spPr>
          <a:xfrm>
            <a:off x="260450" y="261600"/>
            <a:ext cx="94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B7B7B7"/>
                </a:solidFill>
                <a:latin typeface="Nanum Gothic"/>
                <a:ea typeface="Nanum Gothic"/>
                <a:cs typeface="Nanum Gothic"/>
                <a:sym typeface="Nanum Gothic"/>
              </a:rPr>
              <a:t>Yolov5</a:t>
            </a:r>
            <a:endParaRPr b="1" sz="900">
              <a:solidFill>
                <a:srgbClr val="B7B7B7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43" name="Google Shape;643;p72"/>
          <p:cNvSpPr txBox="1"/>
          <p:nvPr/>
        </p:nvSpPr>
        <p:spPr>
          <a:xfrm>
            <a:off x="2372725" y="1060825"/>
            <a:ext cx="3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885A2B"/>
                </a:solidFill>
                <a:latin typeface="Calibri"/>
                <a:ea typeface="Calibri"/>
                <a:cs typeface="Calibri"/>
                <a:sym typeface="Calibri"/>
              </a:rPr>
              <a:t>| yolov5를 선정한 이유</a:t>
            </a:r>
            <a:endParaRPr b="1">
              <a:solidFill>
                <a:srgbClr val="885A2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72"/>
          <p:cNvSpPr txBox="1"/>
          <p:nvPr/>
        </p:nvSpPr>
        <p:spPr>
          <a:xfrm>
            <a:off x="1919625" y="4304475"/>
            <a:ext cx="121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Fast RCNN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72"/>
          <p:cNvSpPr txBox="1"/>
          <p:nvPr/>
        </p:nvSpPr>
        <p:spPr>
          <a:xfrm>
            <a:off x="6209425" y="4152075"/>
            <a:ext cx="121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Yolov series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6" name="Google Shape;64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9475" y="1615375"/>
            <a:ext cx="2695899" cy="2715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8175" y="1576975"/>
            <a:ext cx="4133274" cy="26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7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73"/>
          <p:cNvSpPr txBox="1"/>
          <p:nvPr>
            <p:ph type="title"/>
          </p:nvPr>
        </p:nvSpPr>
        <p:spPr>
          <a:xfrm>
            <a:off x="819150" y="8302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YOLOv5</a:t>
            </a:r>
            <a:r>
              <a:rPr lang="ko" sz="1300">
                <a:solidFill>
                  <a:srgbClr val="222222"/>
                </a:solidFill>
                <a:highlight>
                  <a:srgbClr val="FFFFFF"/>
                </a:highlight>
                <a:latin typeface="Meiryo"/>
                <a:ea typeface="Meiryo"/>
                <a:cs typeface="Meiryo"/>
                <a:sym typeface="Meiryo"/>
              </a:rPr>
              <a:t> </a:t>
            </a:r>
            <a:endParaRPr b="1"/>
          </a:p>
        </p:txBody>
      </p:sp>
      <p:sp>
        <p:nvSpPr>
          <p:cNvPr id="654" name="Google Shape;654;p73"/>
          <p:cNvSpPr txBox="1"/>
          <p:nvPr/>
        </p:nvSpPr>
        <p:spPr>
          <a:xfrm>
            <a:off x="2372725" y="1060825"/>
            <a:ext cx="3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885A2B"/>
                </a:solidFill>
                <a:latin typeface="Calibri"/>
                <a:ea typeface="Calibri"/>
                <a:cs typeface="Calibri"/>
                <a:sym typeface="Calibri"/>
              </a:rPr>
              <a:t>| yolov5를 선정한 이유</a:t>
            </a:r>
            <a:endParaRPr b="1">
              <a:solidFill>
                <a:srgbClr val="885A2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55" name="Google Shape;655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9325" y="1615925"/>
            <a:ext cx="4613851" cy="230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6" name="Google Shape;656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500" y="1784861"/>
            <a:ext cx="3822150" cy="213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3000" y="1196937"/>
            <a:ext cx="3707916" cy="335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725" y="1161600"/>
            <a:ext cx="3723401" cy="342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74"/>
          <p:cNvSpPr txBox="1"/>
          <p:nvPr>
            <p:ph idx="1" type="body"/>
          </p:nvPr>
        </p:nvSpPr>
        <p:spPr>
          <a:xfrm>
            <a:off x="1390375" y="19984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ko" sz="1100">
                <a:latin typeface="Nunito"/>
                <a:ea typeface="Nunito"/>
                <a:cs typeface="Nunito"/>
                <a:sym typeface="Nunito"/>
              </a:rPr>
              <a:t>1.  </a:t>
            </a:r>
            <a:r>
              <a:rPr lang="ko" sz="11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https://github.com/X-zhangyang/Real-World-Masked-Face-Dataset.gi</a:t>
            </a:r>
            <a:r>
              <a:rPr lang="ko" sz="1100">
                <a:latin typeface="Nunito"/>
                <a:ea typeface="Nunito"/>
                <a:cs typeface="Nunito"/>
                <a:sym typeface="Nunito"/>
              </a:rPr>
              <a:t>t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>
                <a:latin typeface="Nunito"/>
                <a:ea typeface="Nunito"/>
                <a:cs typeface="Nunito"/>
                <a:sym typeface="Nunito"/>
              </a:rPr>
              <a:t>2.  </a:t>
            </a:r>
            <a:r>
              <a:rPr lang="ko" sz="11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https://github.com/UniversalDataTool/coronavirus-mask-image-dataset.git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>
                <a:latin typeface="Nunito"/>
                <a:ea typeface="Nunito"/>
                <a:cs typeface="Nunito"/>
                <a:sym typeface="Nunito"/>
              </a:rPr>
              <a:t>3.  </a:t>
            </a:r>
            <a:r>
              <a:rPr lang="ko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https://github.com/iAmEthanMai/mask-detection-dataset.git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100">
                <a:latin typeface="Nunito"/>
                <a:ea typeface="Nunito"/>
                <a:cs typeface="Nunito"/>
                <a:sym typeface="Nunito"/>
              </a:rPr>
              <a:t>    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62" name="Google Shape;662;p7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YOLOv5</a:t>
            </a:r>
            <a:r>
              <a:rPr lang="ko" sz="1300">
                <a:solidFill>
                  <a:srgbClr val="222222"/>
                </a:solidFill>
                <a:highlight>
                  <a:srgbClr val="FFFFFF"/>
                </a:highlight>
                <a:latin typeface="Meiryo"/>
                <a:ea typeface="Meiryo"/>
                <a:cs typeface="Meiryo"/>
                <a:sym typeface="Meiryo"/>
              </a:rPr>
              <a:t> </a:t>
            </a:r>
            <a:endParaRPr b="1"/>
          </a:p>
        </p:txBody>
      </p:sp>
      <p:sp>
        <p:nvSpPr>
          <p:cNvPr id="663" name="Google Shape;663;p74"/>
          <p:cNvSpPr txBox="1"/>
          <p:nvPr/>
        </p:nvSpPr>
        <p:spPr>
          <a:xfrm>
            <a:off x="2372725" y="1060825"/>
            <a:ext cx="3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885A2B"/>
                </a:solidFill>
                <a:latin typeface="Calibri"/>
                <a:ea typeface="Calibri"/>
                <a:cs typeface="Calibri"/>
                <a:sym typeface="Calibri"/>
              </a:rPr>
              <a:t>| yolov5 커스텀 훈련방법</a:t>
            </a:r>
            <a:endParaRPr b="1">
              <a:solidFill>
                <a:srgbClr val="885A2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74"/>
          <p:cNvSpPr txBox="1"/>
          <p:nvPr/>
        </p:nvSpPr>
        <p:spPr>
          <a:xfrm>
            <a:off x="921200" y="1800188"/>
            <a:ext cx="2126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b="1" lang="ko" sz="1700">
                <a:latin typeface="Calibri"/>
                <a:ea typeface="Calibri"/>
                <a:cs typeface="Calibri"/>
                <a:sym typeface="Calibri"/>
              </a:rPr>
              <a:t>Dataset 준비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5" name="Google Shape;665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56000" y="3139850"/>
            <a:ext cx="1256474" cy="167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" name="Google Shape;666;p7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60925" y="3361537"/>
            <a:ext cx="2584224" cy="1453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75"/>
          <p:cNvSpPr txBox="1"/>
          <p:nvPr/>
        </p:nvSpPr>
        <p:spPr>
          <a:xfrm>
            <a:off x="905850" y="1800200"/>
            <a:ext cx="4398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latin typeface="Calibri"/>
                <a:ea typeface="Calibri"/>
                <a:cs typeface="Calibri"/>
                <a:sym typeface="Calibri"/>
              </a:rPr>
              <a:t>2.requirement.txt를 통한필요 환경설정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2" name="Google Shape;672;p7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YOLOv5</a:t>
            </a:r>
            <a:r>
              <a:rPr lang="ko" sz="1300">
                <a:solidFill>
                  <a:srgbClr val="222222"/>
                </a:solidFill>
                <a:highlight>
                  <a:srgbClr val="FFFFFF"/>
                </a:highlight>
                <a:latin typeface="Meiryo"/>
                <a:ea typeface="Meiryo"/>
                <a:cs typeface="Meiryo"/>
                <a:sym typeface="Meiryo"/>
              </a:rPr>
              <a:t> </a:t>
            </a:r>
            <a:endParaRPr b="1"/>
          </a:p>
        </p:txBody>
      </p:sp>
      <p:sp>
        <p:nvSpPr>
          <p:cNvPr id="673" name="Google Shape;673;p75"/>
          <p:cNvSpPr txBox="1"/>
          <p:nvPr/>
        </p:nvSpPr>
        <p:spPr>
          <a:xfrm>
            <a:off x="2372725" y="1060825"/>
            <a:ext cx="3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885A2B"/>
                </a:solidFill>
                <a:latin typeface="Calibri"/>
                <a:ea typeface="Calibri"/>
                <a:cs typeface="Calibri"/>
                <a:sym typeface="Calibri"/>
              </a:rPr>
              <a:t>| yolov5 커스텀 훈련방법</a:t>
            </a:r>
            <a:endParaRPr b="1">
              <a:solidFill>
                <a:srgbClr val="885A2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4" name="Google Shape;674;p75"/>
          <p:cNvSpPr txBox="1"/>
          <p:nvPr/>
        </p:nvSpPr>
        <p:spPr>
          <a:xfrm>
            <a:off x="1143850" y="2280050"/>
            <a:ext cx="3000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numpy==1.19</a:t>
            </a:r>
            <a:endParaRPr sz="12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scipy==1.4.1</a:t>
            </a:r>
            <a:endParaRPr sz="12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cudatoolkit==10.2.89</a:t>
            </a:r>
            <a:endParaRPr sz="12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opencv-python</a:t>
            </a:r>
            <a:endParaRPr sz="12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torch==1.7</a:t>
            </a:r>
            <a:endParaRPr sz="12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torchvision==0.8.0</a:t>
            </a:r>
            <a:endParaRPr sz="12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matplotlib</a:t>
            </a:r>
            <a:endParaRPr sz="12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pycocotools</a:t>
            </a:r>
            <a:endParaRPr sz="12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tqdm</a:t>
            </a:r>
            <a:endParaRPr sz="12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pillow</a:t>
            </a:r>
            <a:endParaRPr sz="12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tensorboard</a:t>
            </a:r>
            <a:endParaRPr sz="12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pyyaml</a:t>
            </a:r>
            <a:endParaRPr/>
          </a:p>
        </p:txBody>
      </p:sp>
      <p:sp>
        <p:nvSpPr>
          <p:cNvPr id="675" name="Google Shape;675;p75"/>
          <p:cNvSpPr/>
          <p:nvPr/>
        </p:nvSpPr>
        <p:spPr>
          <a:xfrm>
            <a:off x="3746325" y="2963275"/>
            <a:ext cx="1174500" cy="36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75"/>
          <p:cNvSpPr txBox="1"/>
          <p:nvPr/>
        </p:nvSpPr>
        <p:spPr>
          <a:xfrm>
            <a:off x="5196650" y="2585775"/>
            <a:ext cx="30000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Calibri"/>
                <a:ea typeface="Calibri"/>
                <a:cs typeface="Calibri"/>
                <a:sym typeface="Calibri"/>
              </a:rPr>
              <a:t>Serbot 환경(리눅스)에서는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Calibri"/>
                <a:ea typeface="Calibri"/>
                <a:cs typeface="Calibri"/>
                <a:sym typeface="Calibri"/>
              </a:rPr>
              <a:t>numpy 1.19.3 이하로만 설치해야함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292929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주목해야 할 중요한 점은 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292929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PyTorch 버전 ≥ 1.5, Python 버전 3.6 및 CUDA 버전 10.2가 필요함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1" name="Google Shape;681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200" y="801075"/>
            <a:ext cx="4154299" cy="3885650"/>
          </a:xfrm>
          <a:prstGeom prst="rect">
            <a:avLst/>
          </a:prstGeom>
          <a:noFill/>
          <a:ln>
            <a:noFill/>
          </a:ln>
        </p:spPr>
      </p:pic>
      <p:sp>
        <p:nvSpPr>
          <p:cNvPr id="682" name="Google Shape;682;p76"/>
          <p:cNvSpPr txBox="1"/>
          <p:nvPr/>
        </p:nvSpPr>
        <p:spPr>
          <a:xfrm>
            <a:off x="905850" y="1800200"/>
            <a:ext cx="4890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lang="ko" sz="1700">
                <a:latin typeface="Calibri"/>
                <a:ea typeface="Calibri"/>
                <a:cs typeface="Calibri"/>
                <a:sym typeface="Calibri"/>
              </a:rPr>
              <a:t>.Yaml 파일을 통하여 클래스명 파일위치 설정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3" name="Google Shape;683;p7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YOLOv5</a:t>
            </a:r>
            <a:r>
              <a:rPr lang="ko" sz="1300">
                <a:solidFill>
                  <a:srgbClr val="222222"/>
                </a:solidFill>
                <a:highlight>
                  <a:srgbClr val="FFFFFF"/>
                </a:highlight>
                <a:latin typeface="Meiryo"/>
                <a:ea typeface="Meiryo"/>
                <a:cs typeface="Meiryo"/>
                <a:sym typeface="Meiryo"/>
              </a:rPr>
              <a:t> </a:t>
            </a:r>
            <a:endParaRPr b="1"/>
          </a:p>
        </p:txBody>
      </p:sp>
      <p:sp>
        <p:nvSpPr>
          <p:cNvPr id="684" name="Google Shape;684;p76"/>
          <p:cNvSpPr txBox="1"/>
          <p:nvPr/>
        </p:nvSpPr>
        <p:spPr>
          <a:xfrm>
            <a:off x="2372725" y="1060825"/>
            <a:ext cx="3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885A2B"/>
                </a:solidFill>
                <a:latin typeface="Calibri"/>
                <a:ea typeface="Calibri"/>
                <a:cs typeface="Calibri"/>
                <a:sym typeface="Calibri"/>
              </a:rPr>
              <a:t>| yolov5 커스텀 훈련방법</a:t>
            </a:r>
            <a:endParaRPr b="1">
              <a:solidFill>
                <a:srgbClr val="885A2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77"/>
          <p:cNvSpPr txBox="1"/>
          <p:nvPr/>
        </p:nvSpPr>
        <p:spPr>
          <a:xfrm>
            <a:off x="905850" y="1800200"/>
            <a:ext cx="4890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latin typeface="Calibri"/>
                <a:ea typeface="Calibri"/>
                <a:cs typeface="Calibri"/>
                <a:sym typeface="Calibri"/>
              </a:rPr>
              <a:t>4. 훈련시작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0" name="Google Shape;690;p7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YOLOv5</a:t>
            </a:r>
            <a:r>
              <a:rPr b="1" lang="ko" sz="1300">
                <a:solidFill>
                  <a:srgbClr val="222222"/>
                </a:solidFill>
                <a:highlight>
                  <a:srgbClr val="FFFFFF"/>
                </a:highlight>
                <a:latin typeface="Meiryo"/>
                <a:ea typeface="Meiryo"/>
                <a:cs typeface="Meiryo"/>
                <a:sym typeface="Meiryo"/>
              </a:rPr>
              <a:t> </a:t>
            </a:r>
            <a:endParaRPr b="1"/>
          </a:p>
        </p:txBody>
      </p:sp>
      <p:sp>
        <p:nvSpPr>
          <p:cNvPr id="691" name="Google Shape;691;p77"/>
          <p:cNvSpPr txBox="1"/>
          <p:nvPr/>
        </p:nvSpPr>
        <p:spPr>
          <a:xfrm>
            <a:off x="2372725" y="1060825"/>
            <a:ext cx="3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885A2B"/>
                </a:solidFill>
                <a:latin typeface="Calibri"/>
                <a:ea typeface="Calibri"/>
                <a:cs typeface="Calibri"/>
                <a:sym typeface="Calibri"/>
              </a:rPr>
              <a:t>| yolov5 커스텀 훈련방법</a:t>
            </a:r>
            <a:endParaRPr b="1">
              <a:solidFill>
                <a:srgbClr val="885A2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2" name="Google Shape;692;p77"/>
          <p:cNvSpPr txBox="1"/>
          <p:nvPr/>
        </p:nvSpPr>
        <p:spPr>
          <a:xfrm>
            <a:off x="307050" y="2433375"/>
            <a:ext cx="442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python train.py --img 640 --batch 8 --epochs 30 --data ./data/mask-detection.yaml --cfg ./models/yolov5s.yaml --weights '' --device 0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77"/>
          <p:cNvSpPr txBox="1"/>
          <p:nvPr/>
        </p:nvSpPr>
        <p:spPr>
          <a:xfrm>
            <a:off x="4871400" y="1461025"/>
            <a:ext cx="5389200" cy="3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— img:  이미지 사이즈 설정</a:t>
            </a:r>
            <a:endParaRPr sz="8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200000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— batch: 연산한번에 들어가는 크기를 말함</a:t>
            </a:r>
            <a:endParaRPr sz="8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2000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— epochs: 학습 데이터 모델을 통과한 횟수</a:t>
            </a:r>
            <a:endParaRPr sz="8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2000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— data: 3단계와 같이 파라미터들을 설정하는 yaml 파일 설정</a:t>
            </a:r>
            <a:endParaRPr sz="8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2000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— cfg: yol</a:t>
            </a:r>
            <a:r>
              <a:rPr lang="ko" sz="8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ov5 안에서 여러가지 모델중 설정하는 방법 (config)</a:t>
            </a:r>
            <a:endParaRPr sz="8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2000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— weights: 전이학습 할 모델설정(가중치)</a:t>
            </a:r>
            <a:endParaRPr sz="8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2000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— device: gpu 혹은 cpu 중 무엇을 선택해서 훈련을 진행할지 선택</a:t>
            </a:r>
            <a:endParaRPr sz="8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94" name="Google Shape;694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49" y="3182200"/>
            <a:ext cx="3825850" cy="145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7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적용 모습</a:t>
            </a:r>
            <a:r>
              <a:rPr lang="ko" sz="1300">
                <a:solidFill>
                  <a:srgbClr val="222222"/>
                </a:solidFill>
                <a:highlight>
                  <a:srgbClr val="FFFFFF"/>
                </a:highlight>
                <a:latin typeface="Meiryo"/>
                <a:ea typeface="Meiryo"/>
                <a:cs typeface="Meiryo"/>
                <a:sym typeface="Meiryo"/>
              </a:rPr>
              <a:t> </a:t>
            </a:r>
            <a:endParaRPr b="1"/>
          </a:p>
        </p:txBody>
      </p:sp>
      <p:sp>
        <p:nvSpPr>
          <p:cNvPr id="700" name="Google Shape;700;p78"/>
          <p:cNvSpPr txBox="1"/>
          <p:nvPr/>
        </p:nvSpPr>
        <p:spPr>
          <a:xfrm>
            <a:off x="2526250" y="1037775"/>
            <a:ext cx="3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885A2B"/>
                </a:solidFill>
                <a:latin typeface="Calibri"/>
                <a:ea typeface="Calibri"/>
                <a:cs typeface="Calibri"/>
                <a:sym typeface="Calibri"/>
              </a:rPr>
              <a:t>| colab을 통해 영상에 적용 (예제)</a:t>
            </a:r>
            <a:endParaRPr b="1">
              <a:solidFill>
                <a:srgbClr val="885A2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1" name="Google Shape;701;p78" title="원본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675" y="1539200"/>
            <a:ext cx="4051333" cy="30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78" title="1 (1).mp4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283" y="1539200"/>
            <a:ext cx="4051333" cy="3038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3" name="Google Shape;703;p78"/>
          <p:cNvSpPr txBox="1"/>
          <p:nvPr/>
        </p:nvSpPr>
        <p:spPr>
          <a:xfrm>
            <a:off x="2075188" y="4577700"/>
            <a:ext cx="170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[ 원본 ]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78"/>
          <p:cNvSpPr txBox="1"/>
          <p:nvPr/>
        </p:nvSpPr>
        <p:spPr>
          <a:xfrm>
            <a:off x="5885188" y="4577700"/>
            <a:ext cx="170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[ 적용한 후 영상]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7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적용 모습</a:t>
            </a:r>
            <a:r>
              <a:rPr lang="ko" sz="1300">
                <a:solidFill>
                  <a:srgbClr val="222222"/>
                </a:solidFill>
                <a:highlight>
                  <a:srgbClr val="FFFFFF"/>
                </a:highlight>
                <a:latin typeface="Meiryo"/>
                <a:ea typeface="Meiryo"/>
                <a:cs typeface="Meiryo"/>
                <a:sym typeface="Meiryo"/>
              </a:rPr>
              <a:t> </a:t>
            </a:r>
            <a:endParaRPr b="1"/>
          </a:p>
        </p:txBody>
      </p:sp>
      <p:sp>
        <p:nvSpPr>
          <p:cNvPr id="710" name="Google Shape;710;p79"/>
          <p:cNvSpPr txBox="1"/>
          <p:nvPr/>
        </p:nvSpPr>
        <p:spPr>
          <a:xfrm>
            <a:off x="2526250" y="1037775"/>
            <a:ext cx="3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885A2B"/>
                </a:solidFill>
                <a:latin typeface="Calibri"/>
                <a:ea typeface="Calibri"/>
                <a:cs typeface="Calibri"/>
                <a:sym typeface="Calibri"/>
              </a:rPr>
              <a:t>| Serbot 적용</a:t>
            </a:r>
            <a:endParaRPr b="1">
              <a:solidFill>
                <a:srgbClr val="885A2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1" name="Google Shape;711;p79" title="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4000" y="1523125"/>
            <a:ext cx="4051333" cy="30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Google Shape;712;p79" title="적용전.mp4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000" y="1538638"/>
            <a:ext cx="4009950" cy="3007463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79"/>
          <p:cNvSpPr txBox="1"/>
          <p:nvPr/>
        </p:nvSpPr>
        <p:spPr>
          <a:xfrm>
            <a:off x="2075188" y="4577700"/>
            <a:ext cx="170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[ 원본 ]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79"/>
          <p:cNvSpPr txBox="1"/>
          <p:nvPr/>
        </p:nvSpPr>
        <p:spPr>
          <a:xfrm>
            <a:off x="5885188" y="4577700"/>
            <a:ext cx="170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[ 적용한 후 영상]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8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개선방안</a:t>
            </a:r>
            <a:endParaRPr b="1"/>
          </a:p>
        </p:txBody>
      </p:sp>
      <p:sp>
        <p:nvSpPr>
          <p:cNvPr id="720" name="Google Shape;720;p80"/>
          <p:cNvSpPr txBox="1"/>
          <p:nvPr/>
        </p:nvSpPr>
        <p:spPr>
          <a:xfrm>
            <a:off x="2417800" y="1030125"/>
            <a:ext cx="3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885A2B"/>
                </a:solidFill>
                <a:latin typeface="Calibri"/>
                <a:ea typeface="Calibri"/>
                <a:cs typeface="Calibri"/>
                <a:sym typeface="Calibri"/>
              </a:rPr>
              <a:t>| 완성도</a:t>
            </a:r>
            <a:endParaRPr b="1">
              <a:solidFill>
                <a:srgbClr val="885A2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1" name="Google Shape;721;p80"/>
          <p:cNvSpPr txBox="1"/>
          <p:nvPr/>
        </p:nvSpPr>
        <p:spPr>
          <a:xfrm>
            <a:off x="1998563" y="1634163"/>
            <a:ext cx="170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[ 목표 ]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2" name="Google Shape;722;p80"/>
          <p:cNvSpPr txBox="1"/>
          <p:nvPr/>
        </p:nvSpPr>
        <p:spPr>
          <a:xfrm>
            <a:off x="6023163" y="1595825"/>
            <a:ext cx="170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[ 현재 상태]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3" name="Google Shape;723;p80"/>
          <p:cNvSpPr txBox="1"/>
          <p:nvPr/>
        </p:nvSpPr>
        <p:spPr>
          <a:xfrm>
            <a:off x="729100" y="2084925"/>
            <a:ext cx="3602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AutoNum type="arabicPeriod"/>
            </a:pPr>
            <a:r>
              <a:rPr b="1" lang="ko">
                <a:latin typeface="Nunito"/>
                <a:ea typeface="Nunito"/>
                <a:cs typeface="Nunito"/>
                <a:sym typeface="Nunito"/>
              </a:rPr>
              <a:t>구동시에 마스크를 안쓴 인원에게 다가가 경고할수있는 기능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AutoNum type="arabicPeriod"/>
            </a:pPr>
            <a:r>
              <a:rPr b="1" lang="ko">
                <a:latin typeface="Nunito"/>
                <a:ea typeface="Nunito"/>
                <a:cs typeface="Nunito"/>
                <a:sym typeface="Nunito"/>
              </a:rPr>
              <a:t>어느 각도에서도 마스크를 착용 여부를 확인 및 높은 정확도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24" name="Google Shape;724;p80"/>
          <p:cNvSpPr txBox="1"/>
          <p:nvPr/>
        </p:nvSpPr>
        <p:spPr>
          <a:xfrm>
            <a:off x="4675000" y="2034375"/>
            <a:ext cx="41556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AutoNum type="arabicPeriod"/>
            </a:pPr>
            <a:r>
              <a:rPr b="1" lang="ko">
                <a:latin typeface="Nunito"/>
                <a:ea typeface="Nunito"/>
                <a:cs typeface="Nunito"/>
                <a:sym typeface="Nunito"/>
              </a:rPr>
              <a:t>구동시에 마스크를 안쓴 인원에게 다가가 경고할수있는 기능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unito"/>
                <a:ea typeface="Nunito"/>
                <a:cs typeface="Nunito"/>
                <a:sym typeface="Nunito"/>
              </a:rPr>
              <a:t>&gt;&gt;&gt;  </a:t>
            </a:r>
            <a:r>
              <a:rPr b="1" lang="ko">
                <a:solidFill>
                  <a:srgbClr val="885A2B"/>
                </a:solidFill>
                <a:latin typeface="Nunito"/>
                <a:ea typeface="Nunito"/>
                <a:cs typeface="Nunito"/>
                <a:sym typeface="Nunito"/>
              </a:rPr>
              <a:t>구현 불가</a:t>
            </a:r>
            <a:endParaRPr b="1">
              <a:solidFill>
                <a:srgbClr val="885A2B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AutoNum type="arabicPeriod"/>
            </a:pPr>
            <a:r>
              <a:rPr b="1" lang="ko">
                <a:latin typeface="Nunito"/>
                <a:ea typeface="Nunito"/>
                <a:cs typeface="Nunito"/>
                <a:sym typeface="Nunito"/>
              </a:rPr>
              <a:t>어느 각도에서도 마스크를 착용 여부를 확인 및 높은 정확도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unito"/>
                <a:ea typeface="Nunito"/>
                <a:cs typeface="Nunito"/>
                <a:sym typeface="Nunito"/>
              </a:rPr>
              <a:t>&gt;&gt;&gt; </a:t>
            </a:r>
            <a:r>
              <a:rPr b="1" lang="ko">
                <a:highlight>
                  <a:srgbClr val="885A2B"/>
                </a:highlight>
                <a:latin typeface="Nunito"/>
                <a:ea typeface="Nunito"/>
                <a:cs typeface="Nunito"/>
                <a:sym typeface="Nunito"/>
              </a:rPr>
              <a:t>더 많은 학습훈련 필요</a:t>
            </a:r>
            <a:endParaRPr b="1">
              <a:highlight>
                <a:srgbClr val="885A2B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81"/>
          <p:cNvSpPr txBox="1"/>
          <p:nvPr>
            <p:ph type="title"/>
          </p:nvPr>
        </p:nvSpPr>
        <p:spPr>
          <a:xfrm>
            <a:off x="819150" y="464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아쉬운 점 - ZigBee (위치측정)</a:t>
            </a:r>
            <a:endParaRPr/>
          </a:p>
        </p:txBody>
      </p:sp>
      <p:sp>
        <p:nvSpPr>
          <p:cNvPr id="730" name="Google Shape;730;p81"/>
          <p:cNvSpPr txBox="1"/>
          <p:nvPr>
            <p:ph idx="1" type="body"/>
          </p:nvPr>
        </p:nvSpPr>
        <p:spPr>
          <a:xfrm>
            <a:off x="819150" y="1228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zigbee의 신호세기를 이용한 현재위치측정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- 실내(직사각형)의 각 꼭지점에 zigbee를 설치한 후, 신호세기를 측정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- 신호세기는 측정장소까지의 거리와 비례한다고 예상하여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   마주보는 대각선끼리의 비율을 이용하여 현재 위치(좌표)를 추정함</a:t>
            </a:r>
            <a:endParaRPr/>
          </a:p>
        </p:txBody>
      </p:sp>
      <p:sp>
        <p:nvSpPr>
          <p:cNvPr id="731" name="Google Shape;731;p81"/>
          <p:cNvSpPr txBox="1"/>
          <p:nvPr/>
        </p:nvSpPr>
        <p:spPr>
          <a:xfrm>
            <a:off x="830225" y="2835600"/>
            <a:ext cx="6977700" cy="19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한계점</a:t>
            </a:r>
            <a:endParaRPr b="1"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- 신호를 전달하는 과정에서 </a:t>
            </a:r>
            <a:r>
              <a:rPr b="1"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장애물</a:t>
            </a:r>
            <a:r>
              <a:rPr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의 영향이 큼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- zigbee기기마다</a:t>
            </a:r>
            <a:r>
              <a:rPr b="1"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신호세기가 다름</a:t>
            </a:r>
            <a:r>
              <a:rPr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- 배터리의 영향도 큰데, 오랜시간 </a:t>
            </a:r>
            <a:r>
              <a:rPr b="1"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전원공급의 한계</a:t>
            </a:r>
            <a:r>
              <a:rPr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가 있음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- 측정결과 거리에 따라 신호세기의 변화량이 미미하여 </a:t>
            </a:r>
            <a:r>
              <a:rPr b="1"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정확한 위치 측정이 어려움</a:t>
            </a:r>
            <a:endParaRPr b="1"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32" name="Google Shape;732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2400" y="1228725"/>
            <a:ext cx="1460050" cy="216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" name="Google Shape;737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4625" y="1102025"/>
            <a:ext cx="3419374" cy="1724450"/>
          </a:xfrm>
          <a:prstGeom prst="rect">
            <a:avLst/>
          </a:prstGeom>
          <a:noFill/>
          <a:ln>
            <a:noFill/>
          </a:ln>
        </p:spPr>
      </p:pic>
      <p:sp>
        <p:nvSpPr>
          <p:cNvPr id="738" name="Google Shape;738;p82"/>
          <p:cNvSpPr txBox="1"/>
          <p:nvPr>
            <p:ph type="title"/>
          </p:nvPr>
        </p:nvSpPr>
        <p:spPr>
          <a:xfrm>
            <a:off x="819150" y="464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아쉬운 점 - PyQT, ZigBee, gAssist, LiDAR</a:t>
            </a:r>
            <a:endParaRPr/>
          </a:p>
        </p:txBody>
      </p:sp>
      <p:sp>
        <p:nvSpPr>
          <p:cNvPr id="739" name="Google Shape;739;p82"/>
          <p:cNvSpPr txBox="1"/>
          <p:nvPr>
            <p:ph idx="1" type="body"/>
          </p:nvPr>
        </p:nvSpPr>
        <p:spPr>
          <a:xfrm>
            <a:off x="819150" y="3514725"/>
            <a:ext cx="7505700" cy="8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구글 어시스턴트, </a:t>
            </a:r>
            <a:r>
              <a:rPr b="1" lang="ko"/>
              <a:t>LiDAR 사용불가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- gAssistant가 </a:t>
            </a:r>
            <a:r>
              <a:rPr lang="ko"/>
              <a:t>코드 합친 후 작동되지 않음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- LiDAR가 간혹 동작이 되지 않을 때가 있음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82"/>
          <p:cNvSpPr txBox="1"/>
          <p:nvPr/>
        </p:nvSpPr>
        <p:spPr>
          <a:xfrm>
            <a:off x="830225" y="1387800"/>
            <a:ext cx="69777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실시간 화면출력의 제한</a:t>
            </a:r>
            <a:endParaRPr b="1"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- 노선을 따라 서봇이미지가 이동하는 모습을 출력하고싶었지만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  실시간으로 PyQT의 이미지 이동이 원활히 작동되지 않음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82"/>
          <p:cNvSpPr txBox="1"/>
          <p:nvPr>
            <p:ph idx="1" type="body"/>
          </p:nvPr>
        </p:nvSpPr>
        <p:spPr>
          <a:xfrm>
            <a:off x="819150" y="2600325"/>
            <a:ext cx="7505700" cy="8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serBot → zigbee 송신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- serBot에서 zigbee신호를 수신하는것은 가능했지만, 송신하는 부분이 미흡함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42" name="Google Shape;742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9775" y="2253800"/>
            <a:ext cx="1607150" cy="186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83"/>
          <p:cNvSpPr txBox="1"/>
          <p:nvPr>
            <p:ph idx="1" type="body"/>
          </p:nvPr>
        </p:nvSpPr>
        <p:spPr>
          <a:xfrm>
            <a:off x="788975" y="2011550"/>
            <a:ext cx="6765300" cy="16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18"/>
              <a:t>Photo -zone, Mask -detection</a:t>
            </a:r>
            <a:endParaRPr sz="1518"/>
          </a:p>
          <a:p>
            <a:pPr indent="-325034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19"/>
              <a:buChar char="●"/>
            </a:pPr>
            <a:r>
              <a:rPr lang="ko" sz="1518"/>
              <a:t>가까울수록 가운데 물체가 크고 넓게 보이는 현상이 있음</a:t>
            </a:r>
            <a:endParaRPr sz="1518"/>
          </a:p>
          <a:p>
            <a:pPr indent="-32503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19"/>
              <a:buChar char="●"/>
            </a:pPr>
            <a:r>
              <a:rPr lang="ko" sz="1518"/>
              <a:t>배경이 복잡한 경우 다른 물체도 같이 인식되는 경우가 많음</a:t>
            </a:r>
            <a:endParaRPr sz="1518"/>
          </a:p>
          <a:p>
            <a:pPr indent="-32503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19"/>
              <a:buChar char="●"/>
            </a:pPr>
            <a:r>
              <a:rPr lang="ko" sz="1518"/>
              <a:t>원인을 알수없는 카메라 연결끊김이 자주 발생함</a:t>
            </a:r>
            <a:endParaRPr sz="1518"/>
          </a:p>
          <a:p>
            <a:pPr indent="-32503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19"/>
              <a:buChar char="●"/>
            </a:pPr>
            <a:r>
              <a:rPr lang="ko" sz="1518"/>
              <a:t>Yolo 사용이 원활하지 않음</a:t>
            </a:r>
            <a:endParaRPr sz="1518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18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350"/>
          </a:p>
        </p:txBody>
      </p:sp>
      <p:sp>
        <p:nvSpPr>
          <p:cNvPr id="748" name="Google Shape;748;p83"/>
          <p:cNvSpPr txBox="1"/>
          <p:nvPr>
            <p:ph type="title"/>
          </p:nvPr>
        </p:nvSpPr>
        <p:spPr>
          <a:xfrm>
            <a:off x="788975" y="9321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아쉬운 점 - CAM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0"/>
          <p:cNvSpPr txBox="1"/>
          <p:nvPr>
            <p:ph type="title"/>
          </p:nvPr>
        </p:nvSpPr>
        <p:spPr>
          <a:xfrm>
            <a:off x="742375" y="2759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</a:t>
            </a:r>
            <a:r>
              <a:rPr lang="ko"/>
              <a:t> </a:t>
            </a:r>
            <a:endParaRPr/>
          </a:p>
        </p:txBody>
      </p:sp>
      <p:sp>
        <p:nvSpPr>
          <p:cNvPr id="268" name="Google Shape;268;p3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463" y="878875"/>
            <a:ext cx="8069527" cy="3923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84"/>
          <p:cNvSpPr txBox="1"/>
          <p:nvPr>
            <p:ph type="title"/>
          </p:nvPr>
        </p:nvSpPr>
        <p:spPr>
          <a:xfrm>
            <a:off x="971550" y="9003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Song Myung"/>
                <a:ea typeface="Song Myung"/>
                <a:cs typeface="Song Myung"/>
                <a:sym typeface="Song Myung"/>
              </a:rPr>
              <a:t>         </a:t>
            </a:r>
            <a:endParaRPr>
              <a:latin typeface="Song Myung"/>
              <a:ea typeface="Song Myung"/>
              <a:cs typeface="Song Myung"/>
              <a:sym typeface="Song Myu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Song Myung"/>
                <a:ea typeface="Song Myung"/>
                <a:cs typeface="Song Myung"/>
                <a:sym typeface="Song Myung"/>
              </a:rPr>
              <a:t>      </a:t>
            </a:r>
            <a:endParaRPr>
              <a:latin typeface="Song Myung"/>
              <a:ea typeface="Song Myung"/>
              <a:cs typeface="Song Myung"/>
              <a:sym typeface="Song Myung"/>
            </a:endParaRPr>
          </a:p>
        </p:txBody>
      </p:sp>
      <p:sp>
        <p:nvSpPr>
          <p:cNvPr id="754" name="Google Shape;754;p84"/>
          <p:cNvSpPr txBox="1"/>
          <p:nvPr>
            <p:ph idx="1" type="body"/>
          </p:nvPr>
        </p:nvSpPr>
        <p:spPr>
          <a:xfrm>
            <a:off x="971550" y="13811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chemeClr val="accent6"/>
                </a:solidFill>
                <a:latin typeface="Song Myung"/>
                <a:ea typeface="Song Myung"/>
                <a:cs typeface="Song Myung"/>
                <a:sym typeface="Song Myung"/>
              </a:rPr>
              <a:t>  </a:t>
            </a:r>
            <a:endParaRPr sz="4800">
              <a:solidFill>
                <a:schemeClr val="accent6"/>
              </a:solidFill>
              <a:latin typeface="Song Myung"/>
              <a:ea typeface="Song Myung"/>
              <a:cs typeface="Song Myung"/>
              <a:sym typeface="Song Myung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6"/>
              </a:solidFill>
              <a:latin typeface="Song Myung"/>
              <a:ea typeface="Song Myung"/>
              <a:cs typeface="Song Myung"/>
              <a:sym typeface="Song Myung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4800">
                <a:solidFill>
                  <a:schemeClr val="accent6"/>
                </a:solidFill>
                <a:latin typeface="Song Myung"/>
                <a:ea typeface="Song Myung"/>
                <a:cs typeface="Song Myung"/>
                <a:sym typeface="Song Myung"/>
              </a:rPr>
              <a:t>     </a:t>
            </a:r>
            <a:endParaRPr sz="4800">
              <a:solidFill>
                <a:schemeClr val="accent6"/>
              </a:solidFill>
              <a:latin typeface="Song Myung"/>
              <a:ea typeface="Song Myung"/>
              <a:cs typeface="Song Myung"/>
              <a:sym typeface="Song Myung"/>
            </a:endParaRPr>
          </a:p>
        </p:txBody>
      </p:sp>
      <p:pic>
        <p:nvPicPr>
          <p:cNvPr id="755" name="Google Shape;755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025" y="226400"/>
            <a:ext cx="8751725" cy="468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/>
          <p:nvPr>
            <p:ph type="title"/>
          </p:nvPr>
        </p:nvSpPr>
        <p:spPr>
          <a:xfrm>
            <a:off x="957325" y="814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개발환경</a:t>
            </a:r>
            <a:endParaRPr b="1"/>
          </a:p>
        </p:txBody>
      </p:sp>
      <p:sp>
        <p:nvSpPr>
          <p:cNvPr id="275" name="Google Shape;275;p31"/>
          <p:cNvSpPr txBox="1"/>
          <p:nvPr/>
        </p:nvSpPr>
        <p:spPr>
          <a:xfrm>
            <a:off x="260450" y="261600"/>
            <a:ext cx="94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B7B7B7"/>
                </a:solidFill>
                <a:latin typeface="Nanum Gothic"/>
                <a:ea typeface="Nanum Gothic"/>
                <a:cs typeface="Nanum Gothic"/>
                <a:sym typeface="Nanum Gothic"/>
              </a:rPr>
              <a:t>개발 환경 </a:t>
            </a:r>
            <a:endParaRPr b="1" sz="900">
              <a:solidFill>
                <a:srgbClr val="B7B7B7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76" name="Google Shape;2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675" y="1361525"/>
            <a:ext cx="7787050" cy="324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2"/>
          <p:cNvSpPr txBox="1"/>
          <p:nvPr>
            <p:ph type="title"/>
          </p:nvPr>
        </p:nvSpPr>
        <p:spPr>
          <a:xfrm>
            <a:off x="819150" y="6901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Serbot 목표 위치까지로 이동</a:t>
            </a:r>
            <a:endParaRPr b="1"/>
          </a:p>
        </p:txBody>
      </p:sp>
      <p:sp>
        <p:nvSpPr>
          <p:cNvPr id="282" name="Google Shape;282;p32"/>
          <p:cNvSpPr txBox="1"/>
          <p:nvPr>
            <p:ph idx="1" type="body"/>
          </p:nvPr>
        </p:nvSpPr>
        <p:spPr>
          <a:xfrm>
            <a:off x="1810850" y="1716900"/>
            <a:ext cx="7505700" cy="28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/>
              <a:t>Zigbee I</a:t>
            </a:r>
            <a:r>
              <a:rPr b="1" lang="ko" sz="1700"/>
              <a:t>MU 센서 </a:t>
            </a:r>
            <a:r>
              <a:rPr lang="ko" sz="1700"/>
              <a:t> -  절대 방향, Serbot 방향 제어</a:t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700"/>
              <a:t>Zigbee PIR 센서</a:t>
            </a:r>
            <a:r>
              <a:rPr lang="ko" sz="1700"/>
              <a:t>  -  움직임 감지, 손님 입장 확인</a:t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700"/>
              <a:t>2차원 배열  </a:t>
            </a:r>
            <a:r>
              <a:rPr lang="ko" sz="1700"/>
              <a:t>-  맵 구현, 특정 좌표 지정</a:t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ko" sz="1700"/>
              <a:t>LIDAR  </a:t>
            </a:r>
            <a:r>
              <a:rPr lang="ko" sz="1700"/>
              <a:t>-  장애물 회피 및 좌표 재설정</a:t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3"/>
          <p:cNvSpPr txBox="1"/>
          <p:nvPr>
            <p:ph type="title"/>
          </p:nvPr>
        </p:nvSpPr>
        <p:spPr>
          <a:xfrm>
            <a:off x="819150" y="7049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/>
              <a:t>IMU, PIR 센서 값 전달</a:t>
            </a:r>
            <a:endParaRPr b="1"/>
          </a:p>
        </p:txBody>
      </p:sp>
      <p:sp>
        <p:nvSpPr>
          <p:cNvPr id="288" name="Google Shape;288;p33"/>
          <p:cNvSpPr txBox="1"/>
          <p:nvPr>
            <p:ph idx="1" type="body"/>
          </p:nvPr>
        </p:nvSpPr>
        <p:spPr>
          <a:xfrm>
            <a:off x="819150" y="21609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ko" sz="2000"/>
              <a:t>Zigbee 통신 Coordinator 와 Router</a:t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-"/>
            </a:pPr>
            <a:r>
              <a:rPr b="1" lang="ko" sz="2000"/>
              <a:t>Serbot과 Xnode의 Serial 통신</a:t>
            </a:r>
            <a:endParaRPr b="1" sz="1600"/>
          </a:p>
        </p:txBody>
      </p:sp>
      <p:sp>
        <p:nvSpPr>
          <p:cNvPr id="289" name="Google Shape;289;p33"/>
          <p:cNvSpPr/>
          <p:nvPr/>
        </p:nvSpPr>
        <p:spPr>
          <a:xfrm>
            <a:off x="5332700" y="3065275"/>
            <a:ext cx="1014000" cy="103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22222"/>
              </a:solidFill>
            </a:endParaRPr>
          </a:p>
        </p:txBody>
      </p:sp>
      <p:sp>
        <p:nvSpPr>
          <p:cNvPr id="290" name="Google Shape;290;p33"/>
          <p:cNvSpPr/>
          <p:nvPr/>
        </p:nvSpPr>
        <p:spPr>
          <a:xfrm>
            <a:off x="6789400" y="1653950"/>
            <a:ext cx="1014000" cy="103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22222"/>
              </a:solidFill>
            </a:endParaRPr>
          </a:p>
        </p:txBody>
      </p:sp>
      <p:sp>
        <p:nvSpPr>
          <p:cNvPr id="291" name="Google Shape;291;p33"/>
          <p:cNvSpPr/>
          <p:nvPr/>
        </p:nvSpPr>
        <p:spPr>
          <a:xfrm>
            <a:off x="7360700" y="3065275"/>
            <a:ext cx="1014000" cy="103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22222"/>
              </a:solidFill>
            </a:endParaRPr>
          </a:p>
        </p:txBody>
      </p:sp>
      <p:sp>
        <p:nvSpPr>
          <p:cNvPr id="292" name="Google Shape;292;p33"/>
          <p:cNvSpPr txBox="1"/>
          <p:nvPr/>
        </p:nvSpPr>
        <p:spPr>
          <a:xfrm>
            <a:off x="6827950" y="1971950"/>
            <a:ext cx="9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센서 값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33"/>
          <p:cNvSpPr txBox="1"/>
          <p:nvPr/>
        </p:nvSpPr>
        <p:spPr>
          <a:xfrm>
            <a:off x="5371250" y="3383275"/>
            <a:ext cx="9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33"/>
          <p:cNvSpPr txBox="1"/>
          <p:nvPr/>
        </p:nvSpPr>
        <p:spPr>
          <a:xfrm>
            <a:off x="6827950" y="1327750"/>
            <a:ext cx="9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Router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33"/>
          <p:cNvSpPr txBox="1"/>
          <p:nvPr/>
        </p:nvSpPr>
        <p:spPr>
          <a:xfrm>
            <a:off x="5309750" y="3383275"/>
            <a:ext cx="105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Coordinator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33"/>
          <p:cNvSpPr txBox="1"/>
          <p:nvPr/>
        </p:nvSpPr>
        <p:spPr>
          <a:xfrm>
            <a:off x="7399250" y="3383275"/>
            <a:ext cx="9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Serbot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33"/>
          <p:cNvSpPr/>
          <p:nvPr/>
        </p:nvSpPr>
        <p:spPr>
          <a:xfrm>
            <a:off x="6505228" y="3448724"/>
            <a:ext cx="764100" cy="37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3"/>
          <p:cNvSpPr/>
          <p:nvPr/>
        </p:nvSpPr>
        <p:spPr>
          <a:xfrm rot="8098091">
            <a:off x="6119109" y="2684473"/>
            <a:ext cx="764100" cy="36995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3"/>
          <p:cNvSpPr txBox="1"/>
          <p:nvPr/>
        </p:nvSpPr>
        <p:spPr>
          <a:xfrm>
            <a:off x="5642150" y="2321325"/>
            <a:ext cx="105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Zigbee통신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33"/>
          <p:cNvSpPr txBox="1"/>
          <p:nvPr/>
        </p:nvSpPr>
        <p:spPr>
          <a:xfrm>
            <a:off x="6357325" y="3878675"/>
            <a:ext cx="105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alibri"/>
                <a:ea typeface="Calibri"/>
                <a:cs typeface="Calibri"/>
                <a:sym typeface="Calibri"/>
              </a:rPr>
              <a:t>Serial 통신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